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2"/>
  </p:sldMasterIdLst>
  <p:notesMasterIdLst>
    <p:notesMasterId r:id="rId5"/>
  </p:notesMasterIdLst>
  <p:sldIdLst>
    <p:sldId id="258" r:id="rId3"/>
    <p:sldId id="256" r:id="rId4"/>
  </p:sldIdLst>
  <p:sldSz cx="10693400" cy="7561263"/>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4" d="100"/>
          <a:sy n="94" d="100"/>
        </p:scale>
        <p:origin x="-1026" y="-36"/>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0" cy="493316"/>
          </a:xfrm>
          <a:prstGeom prst="rect">
            <a:avLst/>
          </a:prstGeom>
        </p:spPr>
        <p:txBody>
          <a:bodyPr vert="horz" lIns="90754" tIns="45377" rIns="90754" bIns="45377"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0" cy="493316"/>
          </a:xfrm>
          <a:prstGeom prst="rect">
            <a:avLst/>
          </a:prstGeom>
        </p:spPr>
        <p:txBody>
          <a:bodyPr vert="horz" lIns="90754" tIns="45377" rIns="90754" bIns="45377" rtlCol="0"/>
          <a:lstStyle>
            <a:lvl1pPr algn="r">
              <a:defRPr sz="1200"/>
            </a:lvl1pPr>
          </a:lstStyle>
          <a:p>
            <a:fld id="{1421C0FE-EA00-4C32-828E-FA5334948199}" type="datetimeFigureOut">
              <a:rPr kumimoji="1" lang="ja-JP" altLang="en-US" smtClean="0"/>
              <a:pPr/>
              <a:t>2016/2/5</a:t>
            </a:fld>
            <a:endParaRPr kumimoji="1" lang="ja-JP" altLang="en-US"/>
          </a:p>
        </p:txBody>
      </p:sp>
      <p:sp>
        <p:nvSpPr>
          <p:cNvPr id="4" name="スライド イメージ プレースホルダ 3"/>
          <p:cNvSpPr>
            <a:spLocks noGrp="1" noRot="1" noChangeAspect="1"/>
          </p:cNvSpPr>
          <p:nvPr>
            <p:ph type="sldImg" idx="2"/>
          </p:nvPr>
        </p:nvSpPr>
        <p:spPr>
          <a:xfrm>
            <a:off x="752475" y="739775"/>
            <a:ext cx="5230813" cy="3700463"/>
          </a:xfrm>
          <a:prstGeom prst="rect">
            <a:avLst/>
          </a:prstGeom>
          <a:noFill/>
          <a:ln w="12700">
            <a:solidFill>
              <a:prstClr val="black"/>
            </a:solidFill>
          </a:ln>
        </p:spPr>
        <p:txBody>
          <a:bodyPr vert="horz" lIns="90754" tIns="45377" rIns="90754" bIns="45377"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754" tIns="45377" rIns="90754" bIns="453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4"/>
            <a:ext cx="2918830" cy="493316"/>
          </a:xfrm>
          <a:prstGeom prst="rect">
            <a:avLst/>
          </a:prstGeom>
        </p:spPr>
        <p:txBody>
          <a:bodyPr vert="horz" lIns="90754" tIns="45377" rIns="90754" bIns="45377"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4"/>
            <a:ext cx="2918830" cy="493316"/>
          </a:xfrm>
          <a:prstGeom prst="rect">
            <a:avLst/>
          </a:prstGeom>
        </p:spPr>
        <p:txBody>
          <a:bodyPr vert="horz" lIns="90754" tIns="45377" rIns="90754" bIns="45377" rtlCol="0" anchor="b"/>
          <a:lstStyle>
            <a:lvl1pPr algn="r">
              <a:defRPr sz="1200"/>
            </a:lvl1pPr>
          </a:lstStyle>
          <a:p>
            <a:fld id="{932A7A40-AD68-4AFB-9BBB-64B4A75F2596}" type="slidenum">
              <a:rPr kumimoji="1" lang="ja-JP" altLang="en-US" smtClean="0"/>
              <a:pPr/>
              <a:t>‹#›</a:t>
            </a:fld>
            <a:endParaRPr kumimoji="1" lang="ja-JP" altLang="en-US"/>
          </a:p>
        </p:txBody>
      </p:sp>
    </p:spTree>
    <p:extLst>
      <p:ext uri="{BB962C8B-B14F-4D97-AF65-F5344CB8AC3E}">
        <p14:creationId xmlns:p14="http://schemas.microsoft.com/office/powerpoint/2010/main" val="29215075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2A7A40-AD68-4AFB-9BBB-64B4A75F2596}" type="slidenum">
              <a:rPr kumimoji="1" lang="ja-JP" altLang="en-US" smtClean="0"/>
              <a:pPr/>
              <a:t>1</a:t>
            </a:fld>
            <a:endParaRPr kumimoji="1" lang="ja-JP" altLang="en-US"/>
          </a:p>
        </p:txBody>
      </p:sp>
    </p:spTree>
    <p:extLst>
      <p:ext uri="{BB962C8B-B14F-4D97-AF65-F5344CB8AC3E}">
        <p14:creationId xmlns:p14="http://schemas.microsoft.com/office/powerpoint/2010/main" val="12868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32A7A40-AD68-4AFB-9BBB-64B4A75F2596}" type="slidenum">
              <a:rPr kumimoji="1" lang="ja-JP" altLang="en-US" smtClean="0"/>
              <a:pPr/>
              <a:t>2</a:t>
            </a:fld>
            <a:endParaRPr kumimoji="1" lang="ja-JP" altLang="en-US"/>
          </a:p>
        </p:txBody>
      </p:sp>
    </p:spTree>
    <p:extLst>
      <p:ext uri="{BB962C8B-B14F-4D97-AF65-F5344CB8AC3E}">
        <p14:creationId xmlns:p14="http://schemas.microsoft.com/office/powerpoint/2010/main" val="46781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9"/>
            <a:ext cx="908939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4284720"/>
            <a:ext cx="7485380" cy="1932323"/>
          </a:xfrm>
        </p:spPr>
        <p:txBody>
          <a:bodyPr/>
          <a:lstStyle>
            <a:lvl1pPr marL="0" indent="0" algn="ctr">
              <a:buNone/>
              <a:defRPr>
                <a:solidFill>
                  <a:schemeClr val="tx1">
                    <a:tint val="75000"/>
                  </a:schemeClr>
                </a:solidFill>
              </a:defRPr>
            </a:lvl1pPr>
            <a:lvl2pPr marL="520976" indent="0" algn="ctr">
              <a:buNone/>
              <a:defRPr>
                <a:solidFill>
                  <a:schemeClr val="tx1">
                    <a:tint val="75000"/>
                  </a:schemeClr>
                </a:solidFill>
              </a:defRPr>
            </a:lvl2pPr>
            <a:lvl3pPr marL="1041952" indent="0" algn="ctr">
              <a:buNone/>
              <a:defRPr>
                <a:solidFill>
                  <a:schemeClr val="tx1">
                    <a:tint val="75000"/>
                  </a:schemeClr>
                </a:solidFill>
              </a:defRPr>
            </a:lvl3pPr>
            <a:lvl4pPr marL="1562928" indent="0" algn="ctr">
              <a:buNone/>
              <a:defRPr>
                <a:solidFill>
                  <a:schemeClr val="tx1">
                    <a:tint val="75000"/>
                  </a:schemeClr>
                </a:solidFill>
              </a:defRPr>
            </a:lvl4pPr>
            <a:lvl5pPr marL="2083905" indent="0" algn="ctr">
              <a:buNone/>
              <a:defRPr>
                <a:solidFill>
                  <a:schemeClr val="tx1">
                    <a:tint val="75000"/>
                  </a:schemeClr>
                </a:solidFill>
              </a:defRPr>
            </a:lvl5pPr>
            <a:lvl6pPr marL="2604880" indent="0" algn="ctr">
              <a:buNone/>
              <a:defRPr>
                <a:solidFill>
                  <a:schemeClr val="tx1">
                    <a:tint val="75000"/>
                  </a:schemeClr>
                </a:solidFill>
              </a:defRPr>
            </a:lvl6pPr>
            <a:lvl7pPr marL="3125857" indent="0" algn="ctr">
              <a:buNone/>
              <a:defRPr>
                <a:solidFill>
                  <a:schemeClr val="tx1">
                    <a:tint val="75000"/>
                  </a:schemeClr>
                </a:solidFill>
              </a:defRPr>
            </a:lvl7pPr>
            <a:lvl8pPr marL="3646834" indent="0" algn="ctr">
              <a:buNone/>
              <a:defRPr>
                <a:solidFill>
                  <a:schemeClr val="tx1">
                    <a:tint val="75000"/>
                  </a:schemeClr>
                </a:solidFill>
              </a:defRPr>
            </a:lvl8pPr>
            <a:lvl9pPr marL="416780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115312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2684590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7"/>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302807"/>
            <a:ext cx="7039822"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305312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399774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9"/>
            <a:ext cx="9089390" cy="1501751"/>
          </a:xfrm>
        </p:spPr>
        <p:txBody>
          <a:bodyPr anchor="t"/>
          <a:lstStyle>
            <a:lvl1pPr algn="l">
              <a:defRPr sz="4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0976" indent="0">
              <a:buNone/>
              <a:defRPr sz="2100">
                <a:solidFill>
                  <a:schemeClr val="tx1">
                    <a:tint val="75000"/>
                  </a:schemeClr>
                </a:solidFill>
              </a:defRPr>
            </a:lvl2pPr>
            <a:lvl3pPr marL="1041952" indent="0">
              <a:buNone/>
              <a:defRPr sz="1800">
                <a:solidFill>
                  <a:schemeClr val="tx1">
                    <a:tint val="75000"/>
                  </a:schemeClr>
                </a:solidFill>
              </a:defRPr>
            </a:lvl3pPr>
            <a:lvl4pPr marL="1562928" indent="0">
              <a:buNone/>
              <a:defRPr sz="1600">
                <a:solidFill>
                  <a:schemeClr val="tx1">
                    <a:tint val="75000"/>
                  </a:schemeClr>
                </a:solidFill>
              </a:defRPr>
            </a:lvl4pPr>
            <a:lvl5pPr marL="2083905" indent="0">
              <a:buNone/>
              <a:defRPr sz="1600">
                <a:solidFill>
                  <a:schemeClr val="tx1">
                    <a:tint val="75000"/>
                  </a:schemeClr>
                </a:solidFill>
              </a:defRPr>
            </a:lvl5pPr>
            <a:lvl6pPr marL="2604880" indent="0">
              <a:buNone/>
              <a:defRPr sz="1600">
                <a:solidFill>
                  <a:schemeClr val="tx1">
                    <a:tint val="75000"/>
                  </a:schemeClr>
                </a:solidFill>
              </a:defRPr>
            </a:lvl6pPr>
            <a:lvl7pPr marL="3125857" indent="0">
              <a:buNone/>
              <a:defRPr sz="1600">
                <a:solidFill>
                  <a:schemeClr val="tx1">
                    <a:tint val="75000"/>
                  </a:schemeClr>
                </a:solidFill>
              </a:defRPr>
            </a:lvl7pPr>
            <a:lvl8pPr marL="3646834" indent="0">
              <a:buNone/>
              <a:defRPr sz="1600">
                <a:solidFill>
                  <a:schemeClr val="tx1">
                    <a:tint val="75000"/>
                  </a:schemeClr>
                </a:solidFill>
              </a:defRPr>
            </a:lvl8pPr>
            <a:lvl9pPr marL="4167808"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120999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176139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700" b="1"/>
            </a:lvl1pPr>
            <a:lvl2pPr marL="520976" indent="0">
              <a:buNone/>
              <a:defRPr sz="2300" b="1"/>
            </a:lvl2pPr>
            <a:lvl3pPr marL="1041952" indent="0">
              <a:buNone/>
              <a:defRPr sz="2100" b="1"/>
            </a:lvl3pPr>
            <a:lvl4pPr marL="1562928" indent="0">
              <a:buNone/>
              <a:defRPr sz="1800" b="1"/>
            </a:lvl4pPr>
            <a:lvl5pPr marL="2083905" indent="0">
              <a:buNone/>
              <a:defRPr sz="1800" b="1"/>
            </a:lvl5pPr>
            <a:lvl6pPr marL="2604880" indent="0">
              <a:buNone/>
              <a:defRPr sz="1800" b="1"/>
            </a:lvl6pPr>
            <a:lvl7pPr marL="3125857" indent="0">
              <a:buNone/>
              <a:defRPr sz="1800" b="1"/>
            </a:lvl7pPr>
            <a:lvl8pPr marL="3646834" indent="0">
              <a:buNone/>
              <a:defRPr sz="1800" b="1"/>
            </a:lvl8pPr>
            <a:lvl9pPr marL="4167808"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6" y="1692533"/>
            <a:ext cx="4726631" cy="705367"/>
          </a:xfrm>
        </p:spPr>
        <p:txBody>
          <a:bodyPr anchor="b"/>
          <a:lstStyle>
            <a:lvl1pPr marL="0" indent="0">
              <a:buNone/>
              <a:defRPr sz="2700" b="1"/>
            </a:lvl1pPr>
            <a:lvl2pPr marL="520976" indent="0">
              <a:buNone/>
              <a:defRPr sz="2300" b="1"/>
            </a:lvl2pPr>
            <a:lvl3pPr marL="1041952" indent="0">
              <a:buNone/>
              <a:defRPr sz="2100" b="1"/>
            </a:lvl3pPr>
            <a:lvl4pPr marL="1562928" indent="0">
              <a:buNone/>
              <a:defRPr sz="1800" b="1"/>
            </a:lvl4pPr>
            <a:lvl5pPr marL="2083905" indent="0">
              <a:buNone/>
              <a:defRPr sz="1800" b="1"/>
            </a:lvl5pPr>
            <a:lvl6pPr marL="2604880" indent="0">
              <a:buNone/>
              <a:defRPr sz="1800" b="1"/>
            </a:lvl6pPr>
            <a:lvl7pPr marL="3125857" indent="0">
              <a:buNone/>
              <a:defRPr sz="1800" b="1"/>
            </a:lvl7pPr>
            <a:lvl8pPr marL="3646834" indent="0">
              <a:buNone/>
              <a:defRPr sz="1800" b="1"/>
            </a:lvl8pPr>
            <a:lvl9pPr marL="4167808"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6"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310950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212864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20334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8" y="301050"/>
            <a:ext cx="3518055"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8" y="1582265"/>
            <a:ext cx="3518055" cy="5172114"/>
          </a:xfrm>
        </p:spPr>
        <p:txBody>
          <a:bodyPr/>
          <a:lstStyle>
            <a:lvl1pPr marL="0" indent="0">
              <a:buNone/>
              <a:defRPr sz="1600"/>
            </a:lvl1pPr>
            <a:lvl2pPr marL="520976" indent="0">
              <a:buNone/>
              <a:defRPr sz="1400"/>
            </a:lvl2pPr>
            <a:lvl3pPr marL="1041952" indent="0">
              <a:buNone/>
              <a:defRPr sz="1100"/>
            </a:lvl3pPr>
            <a:lvl4pPr marL="1562928" indent="0">
              <a:buNone/>
              <a:defRPr sz="1000"/>
            </a:lvl4pPr>
            <a:lvl5pPr marL="2083905" indent="0">
              <a:buNone/>
              <a:defRPr sz="1000"/>
            </a:lvl5pPr>
            <a:lvl6pPr marL="2604880" indent="0">
              <a:buNone/>
              <a:defRPr sz="1000"/>
            </a:lvl6pPr>
            <a:lvl7pPr marL="3125857" indent="0">
              <a:buNone/>
              <a:defRPr sz="1000"/>
            </a:lvl7pPr>
            <a:lvl8pPr marL="3646834" indent="0">
              <a:buNone/>
              <a:defRPr sz="1000"/>
            </a:lvl8pPr>
            <a:lvl9pPr marL="4167808"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141594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675613"/>
            <a:ext cx="6416040" cy="4536758"/>
          </a:xfrm>
        </p:spPr>
        <p:txBody>
          <a:bodyPr/>
          <a:lstStyle>
            <a:lvl1pPr marL="0" indent="0">
              <a:buNone/>
              <a:defRPr sz="3700"/>
            </a:lvl1pPr>
            <a:lvl2pPr marL="520976" indent="0">
              <a:buNone/>
              <a:defRPr sz="3200"/>
            </a:lvl2pPr>
            <a:lvl3pPr marL="1041952" indent="0">
              <a:buNone/>
              <a:defRPr sz="2700"/>
            </a:lvl3pPr>
            <a:lvl4pPr marL="1562928" indent="0">
              <a:buNone/>
              <a:defRPr sz="2300"/>
            </a:lvl4pPr>
            <a:lvl5pPr marL="2083905" indent="0">
              <a:buNone/>
              <a:defRPr sz="2300"/>
            </a:lvl5pPr>
            <a:lvl6pPr marL="2604880" indent="0">
              <a:buNone/>
              <a:defRPr sz="2300"/>
            </a:lvl6pPr>
            <a:lvl7pPr marL="3125857" indent="0">
              <a:buNone/>
              <a:defRPr sz="2300"/>
            </a:lvl7pPr>
            <a:lvl8pPr marL="3646834" indent="0">
              <a:buNone/>
              <a:defRPr sz="2300"/>
            </a:lvl8pPr>
            <a:lvl9pPr marL="4167808" indent="0">
              <a:buNone/>
              <a:defRPr sz="2300"/>
            </a:lvl9pPr>
          </a:lstStyle>
          <a:p>
            <a:endParaRPr kumimoji="1" lang="ja-JP" altLang="en-US"/>
          </a:p>
        </p:txBody>
      </p:sp>
      <p:sp>
        <p:nvSpPr>
          <p:cNvPr id="4" name="テキスト プレースホルダー 3"/>
          <p:cNvSpPr>
            <a:spLocks noGrp="1"/>
          </p:cNvSpPr>
          <p:nvPr>
            <p:ph type="body" sz="half" idx="2"/>
          </p:nvPr>
        </p:nvSpPr>
        <p:spPr>
          <a:xfrm>
            <a:off x="2095981" y="5917739"/>
            <a:ext cx="6416040" cy="887398"/>
          </a:xfrm>
        </p:spPr>
        <p:txBody>
          <a:bodyPr/>
          <a:lstStyle>
            <a:lvl1pPr marL="0" indent="0">
              <a:buNone/>
              <a:defRPr sz="1600"/>
            </a:lvl1pPr>
            <a:lvl2pPr marL="520976" indent="0">
              <a:buNone/>
              <a:defRPr sz="1400"/>
            </a:lvl2pPr>
            <a:lvl3pPr marL="1041952" indent="0">
              <a:buNone/>
              <a:defRPr sz="1100"/>
            </a:lvl3pPr>
            <a:lvl4pPr marL="1562928" indent="0">
              <a:buNone/>
              <a:defRPr sz="1000"/>
            </a:lvl4pPr>
            <a:lvl5pPr marL="2083905" indent="0">
              <a:buNone/>
              <a:defRPr sz="1000"/>
            </a:lvl5pPr>
            <a:lvl6pPr marL="2604880" indent="0">
              <a:buNone/>
              <a:defRPr sz="1000"/>
            </a:lvl6pPr>
            <a:lvl7pPr marL="3125857" indent="0">
              <a:buNone/>
              <a:defRPr sz="1000"/>
            </a:lvl7pPr>
            <a:lvl8pPr marL="3646834" indent="0">
              <a:buNone/>
              <a:defRPr sz="1000"/>
            </a:lvl8pPr>
            <a:lvl9pPr marL="4167808"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0BB58C-20DD-4870-95D1-818819D55A65}" type="datetimeFigureOut">
              <a:rPr kumimoji="1" lang="ja-JP" altLang="en-US" smtClean="0"/>
              <a:pPr/>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235949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2"/>
            <a:ext cx="9624060" cy="1260211"/>
          </a:xfrm>
          <a:prstGeom prst="rect">
            <a:avLst/>
          </a:prstGeom>
        </p:spPr>
        <p:txBody>
          <a:bodyPr vert="horz" lIns="104196" tIns="52098" rIns="104196" bIns="5209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196" tIns="52098" rIns="104196" bIns="5209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7008178"/>
            <a:ext cx="2495127" cy="402567"/>
          </a:xfrm>
          <a:prstGeom prst="rect">
            <a:avLst/>
          </a:prstGeom>
        </p:spPr>
        <p:txBody>
          <a:bodyPr vert="horz" lIns="104196" tIns="52098" rIns="104196" bIns="52098" rtlCol="0" anchor="ctr"/>
          <a:lstStyle>
            <a:lvl1pPr algn="l">
              <a:defRPr sz="1400">
                <a:solidFill>
                  <a:schemeClr val="tx1">
                    <a:tint val="75000"/>
                  </a:schemeClr>
                </a:solidFill>
              </a:defRPr>
            </a:lvl1pPr>
          </a:lstStyle>
          <a:p>
            <a:fld id="{7A0BB58C-20DD-4870-95D1-818819D55A65}" type="datetimeFigureOut">
              <a:rPr kumimoji="1" lang="ja-JP" altLang="en-US" smtClean="0"/>
              <a:pPr/>
              <a:t>2016/2/5</a:t>
            </a:fld>
            <a:endParaRPr kumimoji="1" lang="ja-JP" altLang="en-US"/>
          </a:p>
        </p:txBody>
      </p:sp>
      <p:sp>
        <p:nvSpPr>
          <p:cNvPr id="5" name="フッター プレースホルダー 4"/>
          <p:cNvSpPr>
            <a:spLocks noGrp="1"/>
          </p:cNvSpPr>
          <p:nvPr>
            <p:ph type="ftr" sz="quarter" idx="3"/>
          </p:nvPr>
        </p:nvSpPr>
        <p:spPr>
          <a:xfrm>
            <a:off x="3653582" y="7008178"/>
            <a:ext cx="3386243" cy="402567"/>
          </a:xfrm>
          <a:prstGeom prst="rect">
            <a:avLst/>
          </a:prstGeom>
        </p:spPr>
        <p:txBody>
          <a:bodyPr vert="horz" lIns="104196" tIns="52098" rIns="104196" bIns="52098"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8"/>
            <a:ext cx="2495127" cy="402567"/>
          </a:xfrm>
          <a:prstGeom prst="rect">
            <a:avLst/>
          </a:prstGeom>
        </p:spPr>
        <p:txBody>
          <a:bodyPr vert="horz" lIns="104196" tIns="52098" rIns="104196" bIns="52098" rtlCol="0" anchor="ctr"/>
          <a:lstStyle>
            <a:lvl1pPr algn="r">
              <a:defRPr sz="1400">
                <a:solidFill>
                  <a:schemeClr val="tx1">
                    <a:tint val="75000"/>
                  </a:schemeClr>
                </a:solidFill>
              </a:defRPr>
            </a:lvl1pPr>
          </a:lstStyle>
          <a:p>
            <a:fld id="{D220595B-3ACB-47B0-964B-12C681B9817B}" type="slidenum">
              <a:rPr kumimoji="1" lang="ja-JP" altLang="en-US" smtClean="0"/>
              <a:pPr/>
              <a:t>‹#›</a:t>
            </a:fld>
            <a:endParaRPr kumimoji="1" lang="ja-JP" altLang="en-US"/>
          </a:p>
        </p:txBody>
      </p:sp>
    </p:spTree>
    <p:extLst>
      <p:ext uri="{BB962C8B-B14F-4D97-AF65-F5344CB8AC3E}">
        <p14:creationId xmlns:p14="http://schemas.microsoft.com/office/powerpoint/2010/main" val="113501890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1041952" rtl="0" eaLnBrk="1" latinLnBrk="0" hangingPunct="1">
        <a:spcBef>
          <a:spcPct val="0"/>
        </a:spcBef>
        <a:buNone/>
        <a:defRPr kumimoji="1" sz="5000" kern="1200">
          <a:solidFill>
            <a:schemeClr val="tx1"/>
          </a:solidFill>
          <a:latin typeface="+mj-lt"/>
          <a:ea typeface="+mj-ea"/>
          <a:cs typeface="+mj-cs"/>
        </a:defRPr>
      </a:lvl1pPr>
    </p:titleStyle>
    <p:bodyStyle>
      <a:lvl1pPr marL="390731" indent="-390731" algn="l" defTabSz="1041952"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6586" indent="-325613" algn="l" defTabSz="1041952"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2440" indent="-260488" algn="l" defTabSz="1041952"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3417" indent="-260488" algn="l" defTabSz="104195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4392" indent="-260488" algn="l" defTabSz="104195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5369" indent="-260488" algn="l" defTabSz="104195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6344" indent="-260488" algn="l" defTabSz="104195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07322" indent="-260488" algn="l" defTabSz="104195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28298" indent="-260488" algn="l" defTabSz="1041952"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1952" rtl="0" eaLnBrk="1" latinLnBrk="0" hangingPunct="1">
        <a:defRPr kumimoji="1" sz="2100" kern="1200">
          <a:solidFill>
            <a:schemeClr val="tx1"/>
          </a:solidFill>
          <a:latin typeface="+mn-lt"/>
          <a:ea typeface="+mn-ea"/>
          <a:cs typeface="+mn-cs"/>
        </a:defRPr>
      </a:lvl1pPr>
      <a:lvl2pPr marL="520976" algn="l" defTabSz="1041952" rtl="0" eaLnBrk="1" latinLnBrk="0" hangingPunct="1">
        <a:defRPr kumimoji="1" sz="2100" kern="1200">
          <a:solidFill>
            <a:schemeClr val="tx1"/>
          </a:solidFill>
          <a:latin typeface="+mn-lt"/>
          <a:ea typeface="+mn-ea"/>
          <a:cs typeface="+mn-cs"/>
        </a:defRPr>
      </a:lvl2pPr>
      <a:lvl3pPr marL="1041952" algn="l" defTabSz="1041952" rtl="0" eaLnBrk="1" latinLnBrk="0" hangingPunct="1">
        <a:defRPr kumimoji="1" sz="2100" kern="1200">
          <a:solidFill>
            <a:schemeClr val="tx1"/>
          </a:solidFill>
          <a:latin typeface="+mn-lt"/>
          <a:ea typeface="+mn-ea"/>
          <a:cs typeface="+mn-cs"/>
        </a:defRPr>
      </a:lvl3pPr>
      <a:lvl4pPr marL="1562928" algn="l" defTabSz="1041952" rtl="0" eaLnBrk="1" latinLnBrk="0" hangingPunct="1">
        <a:defRPr kumimoji="1" sz="2100" kern="1200">
          <a:solidFill>
            <a:schemeClr val="tx1"/>
          </a:solidFill>
          <a:latin typeface="+mn-lt"/>
          <a:ea typeface="+mn-ea"/>
          <a:cs typeface="+mn-cs"/>
        </a:defRPr>
      </a:lvl4pPr>
      <a:lvl5pPr marL="2083905" algn="l" defTabSz="1041952" rtl="0" eaLnBrk="1" latinLnBrk="0" hangingPunct="1">
        <a:defRPr kumimoji="1" sz="2100" kern="1200">
          <a:solidFill>
            <a:schemeClr val="tx1"/>
          </a:solidFill>
          <a:latin typeface="+mn-lt"/>
          <a:ea typeface="+mn-ea"/>
          <a:cs typeface="+mn-cs"/>
        </a:defRPr>
      </a:lvl5pPr>
      <a:lvl6pPr marL="2604880" algn="l" defTabSz="1041952" rtl="0" eaLnBrk="1" latinLnBrk="0" hangingPunct="1">
        <a:defRPr kumimoji="1" sz="2100" kern="1200">
          <a:solidFill>
            <a:schemeClr val="tx1"/>
          </a:solidFill>
          <a:latin typeface="+mn-lt"/>
          <a:ea typeface="+mn-ea"/>
          <a:cs typeface="+mn-cs"/>
        </a:defRPr>
      </a:lvl6pPr>
      <a:lvl7pPr marL="3125857" algn="l" defTabSz="1041952" rtl="0" eaLnBrk="1" latinLnBrk="0" hangingPunct="1">
        <a:defRPr kumimoji="1" sz="2100" kern="1200">
          <a:solidFill>
            <a:schemeClr val="tx1"/>
          </a:solidFill>
          <a:latin typeface="+mn-lt"/>
          <a:ea typeface="+mn-ea"/>
          <a:cs typeface="+mn-cs"/>
        </a:defRPr>
      </a:lvl7pPr>
      <a:lvl8pPr marL="3646834" algn="l" defTabSz="1041952" rtl="0" eaLnBrk="1" latinLnBrk="0" hangingPunct="1">
        <a:defRPr kumimoji="1" sz="2100" kern="1200">
          <a:solidFill>
            <a:schemeClr val="tx1"/>
          </a:solidFill>
          <a:latin typeface="+mn-lt"/>
          <a:ea typeface="+mn-ea"/>
          <a:cs typeface="+mn-cs"/>
        </a:defRPr>
      </a:lvl8pPr>
      <a:lvl9pPr marL="4167808" algn="l" defTabSz="1041952"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3.bp.blogspot.com/-j1j8VCqO2hE/VnE4BgTeoPI/AAAAAAAA18M/4kYyj2HGUYw/s800/pose_genki07_ojiisan.pn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1.bp.blogspot.com/-Uq4N9KswpMY/VnE4CBKzyqI/AAAAAAAA18Q/56zbDm7Ehb0/s800/pose_genki08_obaasan.png" TargetMode="External"/><Relationship Id="rId10" Type="http://schemas.microsoft.com/office/2007/relationships/hdphoto" Target="../media/hdphoto2.wdp"/><Relationship Id="rId4" Type="http://schemas.microsoft.com/office/2007/relationships/hdphoto" Target="../media/hdphoto1.wdp"/><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線コネクタ 30"/>
          <p:cNvCxnSpPr/>
          <p:nvPr/>
        </p:nvCxnSpPr>
        <p:spPr>
          <a:xfrm>
            <a:off x="3402484" y="0"/>
            <a:ext cx="0" cy="7560000"/>
          </a:xfrm>
          <a:prstGeom prst="line">
            <a:avLst/>
          </a:prstGeom>
        </p:spPr>
        <p:style>
          <a:lnRef idx="1">
            <a:schemeClr val="accent6"/>
          </a:lnRef>
          <a:fillRef idx="0">
            <a:schemeClr val="accent6"/>
          </a:fillRef>
          <a:effectRef idx="0">
            <a:schemeClr val="accent6"/>
          </a:effectRef>
          <a:fontRef idx="minor">
            <a:schemeClr val="tx1"/>
          </a:fontRef>
        </p:style>
      </p:cxnSp>
      <p:cxnSp>
        <p:nvCxnSpPr>
          <p:cNvPr id="32" name="直線コネクタ 31"/>
          <p:cNvCxnSpPr/>
          <p:nvPr/>
        </p:nvCxnSpPr>
        <p:spPr>
          <a:xfrm>
            <a:off x="7294216" y="1263"/>
            <a:ext cx="0" cy="7560000"/>
          </a:xfrm>
          <a:prstGeom prst="line">
            <a:avLst/>
          </a:prstGeom>
        </p:spPr>
        <p:style>
          <a:lnRef idx="1">
            <a:schemeClr val="accent6"/>
          </a:lnRef>
          <a:fillRef idx="0">
            <a:schemeClr val="accent6"/>
          </a:fillRef>
          <a:effectRef idx="0">
            <a:schemeClr val="accent6"/>
          </a:effectRef>
          <a:fontRef idx="minor">
            <a:schemeClr val="tx1"/>
          </a:fontRef>
        </p:style>
      </p:cxnSp>
      <p:sp>
        <p:nvSpPr>
          <p:cNvPr id="2" name="テキスト ボックス 1"/>
          <p:cNvSpPr txBox="1"/>
          <p:nvPr/>
        </p:nvSpPr>
        <p:spPr>
          <a:xfrm>
            <a:off x="7938988" y="1287029"/>
            <a:ext cx="2520280" cy="415498"/>
          </a:xfrm>
          <a:prstGeom prst="rect">
            <a:avLst/>
          </a:prstGeom>
          <a:noFill/>
        </p:spPr>
        <p:txBody>
          <a:bodyPr wrap="square" rtlCol="0">
            <a:spAutoFit/>
          </a:bodyPr>
          <a:lstStyle/>
          <a:p>
            <a:r>
              <a:rPr kumimoji="1" lang="ja-JP" altLang="en-US" sz="20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医療法人　優心会</a:t>
            </a:r>
            <a:endParaRPr kumimoji="1" lang="ja-JP" altLang="en-US" sz="20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cxnSp>
        <p:nvCxnSpPr>
          <p:cNvPr id="4" name="直線コネクタ 3"/>
          <p:cNvCxnSpPr/>
          <p:nvPr/>
        </p:nvCxnSpPr>
        <p:spPr>
          <a:xfrm>
            <a:off x="7938988" y="1702527"/>
            <a:ext cx="2376264" cy="0"/>
          </a:xfrm>
          <a:prstGeom prst="line">
            <a:avLst/>
          </a:prstGeom>
          <a:ln w="15875" cmpd="thickThin">
            <a:prstDash val="sysDot"/>
          </a:ln>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7654292" y="1708368"/>
            <a:ext cx="3093008" cy="400110"/>
          </a:xfrm>
          <a:prstGeom prst="rect">
            <a:avLst/>
          </a:prstGeom>
          <a:noFill/>
        </p:spPr>
        <p:txBody>
          <a:bodyPr wrap="square" rtlCol="0">
            <a:spAutoFit/>
          </a:bodyPr>
          <a:lstStyle/>
          <a:p>
            <a:r>
              <a:rPr lang="ja-JP" altLang="en-US" sz="20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訪問</a:t>
            </a:r>
            <a:r>
              <a:rPr lang="ja-JP" altLang="en-US" sz="20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リハビリテーション</a:t>
            </a:r>
            <a:endParaRPr kumimoji="1" lang="ja-JP" altLang="en-US" sz="20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pic>
        <p:nvPicPr>
          <p:cNvPr id="5" name="Picture 2" descr="\\Iziserver\院内共有\リハビリテーション\共通\ハートロゴ.jpg"/>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9742830" y="6905478"/>
            <a:ext cx="788446" cy="501183"/>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7362763" y="6004891"/>
            <a:ext cx="3284248" cy="1408078"/>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＜医療法人　優心会＞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・ハートクリニック</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・訪問看護ハートステーション</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・介護保険相談室　ハート</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・ハートクリニックデイケアセンター</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　・通所介護事業所　ふうせんかずら</a:t>
            </a:r>
            <a:endParaRPr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　・サービス付き高齢者向け住宅　</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みつよし優心舘</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3690516" y="652343"/>
            <a:ext cx="3312368" cy="3046988"/>
          </a:xfrm>
          <a:prstGeom prst="rect">
            <a:avLst/>
          </a:prstGeom>
          <a:noFill/>
        </p:spPr>
        <p:txBody>
          <a:bodyPr wrap="square" rtlCol="0">
            <a:spAutoFit/>
          </a:bodyPr>
          <a:lstStyle/>
          <a:p>
            <a:r>
              <a:rPr lang="ja-JP" altLang="en-US" sz="2000" b="1"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〇電話</a:t>
            </a:r>
            <a:r>
              <a:rPr lang="ja-JP" altLang="en-US" sz="2000" dirty="0">
                <a:latin typeface="HG丸ｺﾞｼｯｸM-PRO" panose="020F0600000000000000" pitchFamily="50" charset="-128"/>
                <a:ea typeface="HG丸ｺﾞｼｯｸM-PRO" panose="020F0600000000000000" pitchFamily="50" charset="-128"/>
              </a:rPr>
              <a:t>：</a:t>
            </a:r>
            <a:r>
              <a:rPr lang="en-US" altLang="ja-JP" sz="1800" dirty="0">
                <a:latin typeface="HG丸ｺﾞｼｯｸM-PRO" panose="020F0600000000000000" pitchFamily="50" charset="-128"/>
                <a:ea typeface="HG丸ｺﾞｼｯｸM-PRO" panose="020F0600000000000000" pitchFamily="50" charset="-128"/>
              </a:rPr>
              <a:t>080-1724-4543</a:t>
            </a:r>
          </a:p>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不在時</a:t>
            </a:r>
            <a:r>
              <a:rPr lang="ja-JP" altLang="en-US" sz="1200" dirty="0" smtClean="0">
                <a:latin typeface="HG丸ｺﾞｼｯｸM-PRO" panose="020F0600000000000000" pitchFamily="50" charset="-128"/>
                <a:ea typeface="HG丸ｺﾞｼｯｸM-PRO" panose="020F0600000000000000" pitchFamily="50" charset="-128"/>
              </a:rPr>
              <a:t>は折り返し連絡</a:t>
            </a:r>
            <a:r>
              <a:rPr lang="ja-JP" altLang="en-US" sz="1200" dirty="0">
                <a:latin typeface="HG丸ｺﾞｼｯｸM-PRO" panose="020F0600000000000000" pitchFamily="50" charset="-128"/>
                <a:ea typeface="HG丸ｺﾞｼｯｸM-PRO" panose="020F0600000000000000" pitchFamily="50" charset="-128"/>
              </a:rPr>
              <a:t>させていただきます</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〇担当</a:t>
            </a:r>
            <a:r>
              <a:rPr lang="ja-JP" altLang="en-US" sz="1600" dirty="0" smtClean="0">
                <a:latin typeface="HG丸ｺﾞｼｯｸM-PRO" panose="020F0600000000000000" pitchFamily="50" charset="-128"/>
                <a:ea typeface="HG丸ｺﾞｼｯｸM-PRO" panose="020F0600000000000000" pitchFamily="50" charset="-128"/>
              </a:rPr>
              <a:t>：永岡陽子（作業療法士）</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〇利用時間</a:t>
            </a:r>
            <a:r>
              <a:rPr lang="ja-JP" altLang="en-US" sz="1600" dirty="0" smtClean="0">
                <a:latin typeface="HG丸ｺﾞｼｯｸM-PRO" panose="020F0600000000000000" pitchFamily="50" charset="-128"/>
                <a:ea typeface="HG丸ｺﾞｼｯｸM-PRO" panose="020F0600000000000000" pitchFamily="50" charset="-128"/>
              </a:rPr>
              <a:t>：</a:t>
            </a:r>
            <a:r>
              <a:rPr kumimoji="1" lang="ja-JP" altLang="en-US" sz="1600" dirty="0" smtClean="0">
                <a:latin typeface="HG丸ｺﾞｼｯｸM-PRO" panose="020F0600000000000000" pitchFamily="50" charset="-128"/>
                <a:ea typeface="HG丸ｺﾞｼｯｸM-PRO" panose="020F0600000000000000" pitchFamily="50" charset="-128"/>
              </a:rPr>
              <a:t>月～金曜日</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9</a:t>
            </a:r>
            <a:r>
              <a:rPr lang="ja-JP" altLang="en-US" sz="1600" dirty="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00</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17</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00</a:t>
            </a:r>
          </a:p>
          <a:p>
            <a:r>
              <a:rPr kumimoji="1" lang="ja-JP" altLang="en-US" sz="16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お盆や正月など休日あり</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600" b="1"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〇訪問地域</a:t>
            </a:r>
            <a:r>
              <a:rPr kumimoji="1" lang="ja-JP" altLang="en-US" sz="1600" dirty="0" smtClean="0">
                <a:latin typeface="HG丸ｺﾞｼｯｸM-PRO" panose="020F0600000000000000" pitchFamily="50" charset="-128"/>
                <a:ea typeface="HG丸ｺﾞｼｯｸM-PRO" panose="020F0600000000000000" pitchFamily="50" charset="-128"/>
              </a:rPr>
              <a:t>：稙田南中学校区</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kumimoji="1" lang="ja-JP" altLang="en-US" sz="1600" dirty="0" smtClean="0">
                <a:latin typeface="HG丸ｺﾞｼｯｸM-PRO" panose="020F0600000000000000" pitchFamily="50" charset="-128"/>
                <a:ea typeface="HG丸ｺﾞｼｯｸM-PRO" panose="020F0600000000000000" pitchFamily="50" charset="-128"/>
              </a:rPr>
              <a:t>（相談可）</a:t>
            </a:r>
            <a:endParaRPr kumimoji="1" lang="en-US" altLang="ja-JP" sz="16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〇訪問時間</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40</a:t>
            </a:r>
            <a:r>
              <a:rPr lang="ja-JP" altLang="en-US" sz="1600" dirty="0" smtClean="0">
                <a:latin typeface="HG丸ｺﾞｼｯｸM-PRO" panose="020F0600000000000000" pitchFamily="50" charset="-128"/>
                <a:ea typeface="HG丸ｺﾞｼｯｸM-PRO" panose="020F0600000000000000" pitchFamily="50" charset="-128"/>
              </a:rPr>
              <a:t>分（相談可）</a:t>
            </a:r>
            <a:endParaRPr kumimoji="1" lang="ja-JP" altLang="en-US" sz="1600" dirty="0">
              <a:latin typeface="HG丸ｺﾞｼｯｸM-PRO" panose="020F0600000000000000" pitchFamily="50" charset="-128"/>
              <a:ea typeface="HG丸ｺﾞｼｯｸM-PRO" panose="020F0600000000000000" pitchFamily="50" charset="-128"/>
            </a:endParaRPr>
          </a:p>
        </p:txBody>
      </p:sp>
      <p:cxnSp>
        <p:nvCxnSpPr>
          <p:cNvPr id="25" name="直線コネクタ 24"/>
          <p:cNvCxnSpPr/>
          <p:nvPr/>
        </p:nvCxnSpPr>
        <p:spPr>
          <a:xfrm>
            <a:off x="3690516" y="3708623"/>
            <a:ext cx="3312368" cy="0"/>
          </a:xfrm>
          <a:prstGeom prst="line">
            <a:avLst/>
          </a:prstGeom>
          <a:ln w="15875" cmpd="thickThin">
            <a:prstDash val="sysDot"/>
          </a:ln>
        </p:spPr>
        <p:style>
          <a:lnRef idx="1">
            <a:schemeClr val="dk1"/>
          </a:lnRef>
          <a:fillRef idx="0">
            <a:schemeClr val="dk1"/>
          </a:fillRef>
          <a:effectRef idx="0">
            <a:schemeClr val="dk1"/>
          </a:effectRef>
          <a:fontRef idx="minor">
            <a:schemeClr val="tx1"/>
          </a:fontRef>
        </p:style>
      </p:cxnSp>
      <p:sp>
        <p:nvSpPr>
          <p:cNvPr id="10" name="テキスト ボックス 9"/>
          <p:cNvSpPr txBox="1"/>
          <p:nvPr/>
        </p:nvSpPr>
        <p:spPr>
          <a:xfrm>
            <a:off x="3872186" y="6300911"/>
            <a:ext cx="2952328"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＜ハートクリニック＞</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870-1136</a:t>
            </a:r>
          </a:p>
          <a:p>
            <a:r>
              <a:rPr lang="ja-JP" altLang="en-US" sz="1200" dirty="0" smtClean="0">
                <a:latin typeface="HG丸ｺﾞｼｯｸM-PRO" panose="020F0600000000000000" pitchFamily="50" charset="-128"/>
                <a:ea typeface="HG丸ｺﾞｼｯｸM-PRO" panose="020F0600000000000000" pitchFamily="50" charset="-128"/>
              </a:rPr>
              <a:t>大分市光吉台</a:t>
            </a:r>
            <a:r>
              <a:rPr lang="en-US" altLang="ja-JP" sz="1200" dirty="0" smtClean="0">
                <a:latin typeface="HG丸ｺﾞｼｯｸM-PRO" panose="020F0600000000000000" pitchFamily="50" charset="-128"/>
                <a:ea typeface="HG丸ｺﾞｼｯｸM-PRO" panose="020F0600000000000000" pitchFamily="50" charset="-128"/>
              </a:rPr>
              <a:t>17-280</a:t>
            </a:r>
          </a:p>
          <a:p>
            <a:r>
              <a:rPr lang="ja-JP" altLang="en-US" sz="1200" dirty="0" smtClean="0">
                <a:latin typeface="HG丸ｺﾞｼｯｸM-PRO" panose="020F0600000000000000" pitchFamily="50" charset="-128"/>
                <a:ea typeface="HG丸ｺﾞｼｯｸM-PRO" panose="020F0600000000000000" pitchFamily="50" charset="-128"/>
              </a:rPr>
              <a:t>（在宅診療部）</a:t>
            </a:r>
            <a:r>
              <a:rPr lang="en-US" altLang="ja-JP" sz="1200" dirty="0" smtClean="0">
                <a:latin typeface="HG丸ｺﾞｼｯｸM-PRO" panose="020F0600000000000000" pitchFamily="50" charset="-128"/>
                <a:ea typeface="HG丸ｺﾞｼｯｸM-PRO" panose="020F0600000000000000" pitchFamily="50" charset="-128"/>
              </a:rPr>
              <a:t>※18</a:t>
            </a: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00</a:t>
            </a:r>
            <a:r>
              <a:rPr lang="ja-JP" altLang="en-US" sz="1200" dirty="0" smtClean="0">
                <a:latin typeface="HG丸ｺﾞｼｯｸM-PRO" panose="020F0600000000000000" pitchFamily="50" charset="-128"/>
                <a:ea typeface="HG丸ｺﾞｼｯｸM-PRO" panose="020F0600000000000000" pitchFamily="50" charset="-128"/>
              </a:rPr>
              <a:t>以降電話不可</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smtClean="0">
                <a:latin typeface="HG丸ｺﾞｼｯｸM-PRO" panose="020F0600000000000000" pitchFamily="50" charset="-128"/>
                <a:ea typeface="HG丸ｺﾞｼｯｸM-PRO" panose="020F0600000000000000" pitchFamily="50" charset="-128"/>
              </a:rPr>
              <a:t>TEL:097-568-1199</a:t>
            </a:r>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smtClean="0">
                <a:noFill/>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FAX:097-569-4899</a:t>
            </a:r>
          </a:p>
        </p:txBody>
      </p:sp>
      <p:cxnSp>
        <p:nvCxnSpPr>
          <p:cNvPr id="96" name="直線コネクタ 95"/>
          <p:cNvCxnSpPr/>
          <p:nvPr/>
        </p:nvCxnSpPr>
        <p:spPr>
          <a:xfrm>
            <a:off x="3690516" y="6228903"/>
            <a:ext cx="3312368" cy="0"/>
          </a:xfrm>
          <a:prstGeom prst="line">
            <a:avLst/>
          </a:prstGeom>
          <a:ln w="15875" cmpd="thickThin">
            <a:prstDash val="sysDot"/>
          </a:ln>
        </p:spPr>
        <p:style>
          <a:lnRef idx="1">
            <a:schemeClr val="dk1"/>
          </a:lnRef>
          <a:fillRef idx="0">
            <a:schemeClr val="dk1"/>
          </a:fillRef>
          <a:effectRef idx="0">
            <a:schemeClr val="dk1"/>
          </a:effectRef>
          <a:fontRef idx="minor">
            <a:schemeClr val="tx1"/>
          </a:fontRef>
        </p:style>
      </p:cxnSp>
      <p:sp>
        <p:nvSpPr>
          <p:cNvPr id="98" name="テキスト ボックス 97"/>
          <p:cNvSpPr txBox="1"/>
          <p:nvPr/>
        </p:nvSpPr>
        <p:spPr>
          <a:xfrm>
            <a:off x="90116" y="756295"/>
            <a:ext cx="3168352" cy="638473"/>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kumimoji="1"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申請　</a:t>
            </a:r>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居宅介護支援事業者が希望を考慮しケアプランを作成します。</a:t>
            </a:r>
            <a:endParaRPr kumimoji="1"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endParaRPr>
          </a:p>
        </p:txBody>
      </p:sp>
      <p:sp>
        <p:nvSpPr>
          <p:cNvPr id="100" name="テキスト ボックス 99"/>
          <p:cNvSpPr txBox="1"/>
          <p:nvPr/>
        </p:nvSpPr>
        <p:spPr>
          <a:xfrm>
            <a:off x="90116" y="2772519"/>
            <a:ext cx="3168352" cy="996017"/>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受診</a:t>
            </a:r>
            <a:r>
              <a:rPr kumimoji="1"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　</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当院医師の受診を行い、医師がリハ内容について指示を出します。</a:t>
            </a:r>
            <a:endParaRPr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endParaRPr>
          </a:p>
          <a:p>
            <a:pPr marL="177800" indent="-177800"/>
            <a:r>
              <a:rPr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リハ実施期間中は、</a:t>
            </a:r>
            <a:r>
              <a:rPr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3</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か月に一度の当院医師の診察が必要となります。</a:t>
            </a:r>
            <a:endParaRPr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endParaRPr>
          </a:p>
        </p:txBody>
      </p:sp>
      <p:sp>
        <p:nvSpPr>
          <p:cNvPr id="101" name="テキスト ボックス 100"/>
          <p:cNvSpPr txBox="1"/>
          <p:nvPr/>
        </p:nvSpPr>
        <p:spPr>
          <a:xfrm>
            <a:off x="90116" y="1764407"/>
            <a:ext cx="3168352" cy="638473"/>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依頼</a:t>
            </a:r>
            <a:r>
              <a:rPr kumimoji="1"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　</a:t>
            </a:r>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居宅介護支援事業者（ケアマネ）から当事業所へ依頼があります。</a:t>
            </a:r>
            <a:endParaRPr kumimoji="1" lang="ja-JP" altLang="en-US" dirty="0">
              <a:ln w="31550" cmpd="sng">
                <a:noFill/>
                <a:prstDash val="solid"/>
              </a:ln>
              <a:solidFill>
                <a:schemeClr val="accent6"/>
              </a:solidFill>
              <a:latin typeface="HG丸ｺﾞｼｯｸM-PRO" panose="020F0600000000000000" pitchFamily="50" charset="-128"/>
              <a:ea typeface="HG丸ｺﾞｼｯｸM-PRO" panose="020F0600000000000000" pitchFamily="50" charset="-128"/>
            </a:endParaRPr>
          </a:p>
        </p:txBody>
      </p:sp>
      <p:sp>
        <p:nvSpPr>
          <p:cNvPr id="102" name="テキスト ボックス 101"/>
          <p:cNvSpPr txBox="1"/>
          <p:nvPr/>
        </p:nvSpPr>
        <p:spPr>
          <a:xfrm>
            <a:off x="90116" y="4140671"/>
            <a:ext cx="3168352" cy="996017"/>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契約</a:t>
            </a:r>
            <a:r>
              <a:rPr kumimoji="1"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　</a:t>
            </a:r>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担当者会議やご自宅訪問などを行い、利用者様の状態の確認を行います。その際サービス提供内容をご説明し、納得された場合契約となります。</a:t>
            </a:r>
            <a:endParaRPr kumimoji="1"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endParaRPr>
          </a:p>
        </p:txBody>
      </p:sp>
      <p:sp>
        <p:nvSpPr>
          <p:cNvPr id="103" name="テキスト ボックス 102"/>
          <p:cNvSpPr txBox="1"/>
          <p:nvPr/>
        </p:nvSpPr>
        <p:spPr>
          <a:xfrm>
            <a:off x="90116" y="5508823"/>
            <a:ext cx="3168352" cy="817245"/>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kumimoji="1"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申請　</a:t>
            </a:r>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居宅介護支援事業者（ケアマネ）が希望を考慮しケアプランを作成します。</a:t>
            </a:r>
            <a:endParaRPr kumimoji="1"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endParaRPr>
          </a:p>
          <a:p>
            <a:r>
              <a:rPr lang="en-US" altLang="ja-JP"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ご利用には介護保険の認定が必要です。</a:t>
            </a:r>
            <a:endParaRPr kumimoji="1" lang="ja-JP" altLang="en-US" dirty="0">
              <a:ln w="31550" cmpd="sng">
                <a:noFill/>
                <a:prstDash val="solid"/>
              </a:ln>
              <a:solidFill>
                <a:schemeClr val="accent6"/>
              </a:solidFill>
              <a:latin typeface="HG丸ｺﾞｼｯｸM-PRO" panose="020F0600000000000000" pitchFamily="50" charset="-128"/>
              <a:ea typeface="HG丸ｺﾞｼｯｸM-PRO" panose="020F0600000000000000" pitchFamily="50" charset="-128"/>
            </a:endParaRPr>
          </a:p>
        </p:txBody>
      </p:sp>
      <p:sp>
        <p:nvSpPr>
          <p:cNvPr id="12" name="下矢印 11"/>
          <p:cNvSpPr/>
          <p:nvPr/>
        </p:nvSpPr>
        <p:spPr>
          <a:xfrm>
            <a:off x="1530276" y="1476375"/>
            <a:ext cx="432048" cy="2160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4" name="下矢印 103"/>
          <p:cNvSpPr/>
          <p:nvPr/>
        </p:nvSpPr>
        <p:spPr>
          <a:xfrm>
            <a:off x="1530276" y="5220791"/>
            <a:ext cx="432048" cy="2160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5" name="下矢印 104"/>
          <p:cNvSpPr/>
          <p:nvPr/>
        </p:nvSpPr>
        <p:spPr>
          <a:xfrm>
            <a:off x="1530276" y="2484487"/>
            <a:ext cx="432048" cy="2160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6" name="下矢印 105"/>
          <p:cNvSpPr/>
          <p:nvPr/>
        </p:nvSpPr>
        <p:spPr>
          <a:xfrm>
            <a:off x="1530276" y="3852639"/>
            <a:ext cx="432048" cy="2160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8" name="下矢印 107"/>
          <p:cNvSpPr/>
          <p:nvPr/>
        </p:nvSpPr>
        <p:spPr>
          <a:xfrm>
            <a:off x="1530276" y="6444927"/>
            <a:ext cx="432048" cy="2160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9" name="テキスト ボックス 108"/>
          <p:cNvSpPr txBox="1"/>
          <p:nvPr/>
        </p:nvSpPr>
        <p:spPr>
          <a:xfrm>
            <a:off x="90116" y="6742558"/>
            <a:ext cx="3168352" cy="638473"/>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リハ開始</a:t>
            </a:r>
            <a:r>
              <a:rPr kumimoji="1"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　</a:t>
            </a:r>
            <a:endParaRPr lang="en-US" altLang="ja-JP" sz="1050" b="1" dirty="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お住いの場所に伺</a:t>
            </a:r>
            <a:r>
              <a:rPr lang="ja-JP" altLang="en-US" sz="1050" dirty="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い</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、リハビリを実施します。</a:t>
            </a:r>
            <a:endParaRPr kumimoji="1" lang="ja-JP" altLang="en-US" dirty="0">
              <a:ln w="31550" cmpd="sng">
                <a:noFill/>
                <a:prstDash val="solid"/>
              </a:ln>
              <a:solidFill>
                <a:schemeClr val="accent6"/>
              </a:solidFill>
              <a:latin typeface="HG丸ｺﾞｼｯｸM-PRO" panose="020F0600000000000000" pitchFamily="50" charset="-128"/>
              <a:ea typeface="HG丸ｺﾞｼｯｸM-PRO" panose="020F0600000000000000" pitchFamily="50" charset="-128"/>
            </a:endParaRPr>
          </a:p>
        </p:txBody>
      </p:sp>
      <p:pic>
        <p:nvPicPr>
          <p:cNvPr id="1028" name="Picture 4" descr="元気なお婆さんのイラスト">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58035" y="4430722"/>
            <a:ext cx="1061073" cy="12707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元気なお爺さんのイラスト">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48564" y="4387125"/>
            <a:ext cx="1094680" cy="131099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7478499" y="3140146"/>
            <a:ext cx="3196793" cy="830997"/>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地域で</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lang="ja-JP" altLang="en-US" sz="1600" b="1" dirty="0">
                <a:latin typeface="HG丸ｺﾞｼｯｸM-PRO" panose="020F0600000000000000" pitchFamily="50" charset="-128"/>
                <a:ea typeface="HG丸ｺﾞｼｯｸM-PRO" panose="020F0600000000000000" pitchFamily="50" charset="-128"/>
              </a:rPr>
              <a:t>　</a:t>
            </a:r>
            <a:r>
              <a:rPr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“自分らしく過ごす”</a:t>
            </a:r>
            <a:endParaRPr kumimoji="1" lang="en-US" altLang="ja-JP" sz="1600" b="1" dirty="0" smtClean="0">
              <a:latin typeface="HG丸ｺﾞｼｯｸM-PRO" panose="020F0600000000000000" pitchFamily="50" charset="-128"/>
              <a:ea typeface="HG丸ｺﾞｼｯｸM-PRO" panose="020F0600000000000000" pitchFamily="50" charset="-128"/>
            </a:endParaRPr>
          </a:p>
          <a:p>
            <a:r>
              <a:rPr lang="ja-JP" altLang="en-US" sz="1600" b="1" dirty="0">
                <a:latin typeface="HG丸ｺﾞｼｯｸM-PRO" panose="020F0600000000000000" pitchFamily="50" charset="-128"/>
                <a:ea typeface="HG丸ｺﾞｼｯｸM-PRO" panose="020F0600000000000000" pitchFamily="50" charset="-128"/>
              </a:rPr>
              <a:t>　</a:t>
            </a:r>
            <a:r>
              <a:rPr lang="ja-JP" altLang="en-US" sz="1600" b="1" dirty="0" smtClean="0">
                <a:latin typeface="HG丸ｺﾞｼｯｸM-PRO" panose="020F0600000000000000" pitchFamily="50" charset="-128"/>
                <a:ea typeface="HG丸ｺﾞｼｯｸM-PRO" panose="020F0600000000000000" pitchFamily="50" charset="-128"/>
              </a:rPr>
              <a:t>　　　　　</a:t>
            </a:r>
            <a:r>
              <a:rPr kumimoji="1" lang="ja-JP" altLang="en-US" sz="1600" b="1" dirty="0" smtClean="0">
                <a:latin typeface="HG丸ｺﾞｼｯｸM-PRO" panose="020F0600000000000000" pitchFamily="50" charset="-128"/>
                <a:ea typeface="HG丸ｺﾞｼｯｸM-PRO" panose="020F0600000000000000" pitchFamily="50" charset="-128"/>
              </a:rPr>
              <a:t>をお手伝いします</a:t>
            </a:r>
            <a:endParaRPr kumimoji="1" lang="ja-JP" altLang="en-US" sz="1600" b="1" dirty="0">
              <a:latin typeface="HG丸ｺﾞｼｯｸM-PRO" panose="020F0600000000000000" pitchFamily="50" charset="-128"/>
              <a:ea typeface="HG丸ｺﾞｼｯｸM-PRO" panose="020F0600000000000000" pitchFamily="50" charset="-128"/>
            </a:endParaRPr>
          </a:p>
        </p:txBody>
      </p:sp>
      <p:cxnSp>
        <p:nvCxnSpPr>
          <p:cNvPr id="110" name="直線コネクタ 109"/>
          <p:cNvCxnSpPr/>
          <p:nvPr/>
        </p:nvCxnSpPr>
        <p:spPr>
          <a:xfrm>
            <a:off x="7290916" y="5940871"/>
            <a:ext cx="3312368" cy="0"/>
          </a:xfrm>
          <a:prstGeom prst="line">
            <a:avLst/>
          </a:prstGeom>
          <a:ln w="15875" cmpd="thickThin">
            <a:prstDash val="sysDot"/>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4410132" y="154121"/>
            <a:ext cx="2067185"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お</a:t>
            </a:r>
            <a:r>
              <a:rPr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問い合</a:t>
            </a:r>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わせ</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07" name="テキスト ボックス 106"/>
          <p:cNvSpPr txBox="1"/>
          <p:nvPr/>
        </p:nvSpPr>
        <p:spPr>
          <a:xfrm>
            <a:off x="306140" y="180231"/>
            <a:ext cx="2736304"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ご利用までの</a:t>
            </a:r>
            <a:r>
              <a:rPr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流</a:t>
            </a:r>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れ</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pic>
        <p:nvPicPr>
          <p:cNvPr id="1026" name="Picture 2" descr="C:\Users\heart\Desktop\図1.png"/>
          <p:cNvPicPr>
            <a:picLocks noChangeAspect="1" noChangeArrowheads="1"/>
          </p:cNvPicPr>
          <p:nvPr/>
        </p:nvPicPr>
        <p:blipFill>
          <a:blip r:embed="rId9">
            <a:extLst>
              <a:ext uri="{BEBA8EAE-BF5A-486C-A8C5-ECC9F3942E4B}">
                <a14:imgProps xmlns:a14="http://schemas.microsoft.com/office/drawing/2010/main">
                  <a14:imgLayer r:embed="rId10">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3842048" y="3780631"/>
            <a:ext cx="3160836" cy="2467327"/>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3546500" y="3708623"/>
            <a:ext cx="833035" cy="261610"/>
          </a:xfrm>
          <a:prstGeom prst="rect">
            <a:avLst/>
          </a:prstGeom>
          <a:noFill/>
        </p:spPr>
        <p:txBody>
          <a:bodyPr wrap="square" rtlCol="0">
            <a:spAutoFit/>
          </a:bodyPr>
          <a:lstStyle/>
          <a:p>
            <a:r>
              <a:rPr kumimoji="1" lang="ja-JP" altLang="en-US" sz="1100" b="1" dirty="0" smtClean="0"/>
              <a:t>＜地図＞</a:t>
            </a:r>
            <a:endParaRPr kumimoji="1" lang="ja-JP" altLang="en-US" sz="11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78147" y="108223"/>
            <a:ext cx="2736304" cy="461665"/>
          </a:xfrm>
          <a:prstGeom prst="rect">
            <a:avLst/>
          </a:prstGeom>
          <a:noFill/>
        </p:spPr>
        <p:txBody>
          <a:bodyPr wrap="square" rtlCol="0">
            <a:spAutoFit/>
          </a:bodyPr>
          <a:lstStyle/>
          <a:p>
            <a:r>
              <a:rPr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訪問</a:t>
            </a:r>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リハって何？</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8010996" y="180231"/>
            <a:ext cx="2520280"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スタッフ紹介</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8435178" y="3030934"/>
            <a:ext cx="1105070"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料　金</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90116" y="540271"/>
            <a:ext cx="3312368" cy="1015663"/>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　訪問リハビリテーションとは、リハビリ専門職</a:t>
            </a:r>
            <a:r>
              <a:rPr lang="ja-JP" altLang="en-US" sz="1200" dirty="0" smtClean="0">
                <a:latin typeface="HG丸ｺﾞｼｯｸM-PRO" panose="020F0600000000000000" pitchFamily="50" charset="-128"/>
                <a:ea typeface="HG丸ｺﾞｼｯｸM-PRO" panose="020F0600000000000000" pitchFamily="50" charset="-128"/>
              </a:rPr>
              <a:t>のスタッフが、</a:t>
            </a:r>
            <a:r>
              <a:rPr kumimoji="1" lang="ja-JP" altLang="en-US" sz="1200" dirty="0" smtClean="0">
                <a:latin typeface="HG丸ｺﾞｼｯｸM-PRO" panose="020F0600000000000000" pitchFamily="50" charset="-128"/>
                <a:ea typeface="HG丸ｺﾞｼｯｸM-PRO" panose="020F0600000000000000" pitchFamily="50" charset="-128"/>
              </a:rPr>
              <a:t>利用者の実際の生活の場にお伺いして、日常生活の自立と家庭内・社会参加の向上を図り、自立支援を目指すサービスです。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522164" y="1446758"/>
            <a:ext cx="2520280"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誰が</a:t>
            </a:r>
            <a:r>
              <a:rPr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対象なの</a:t>
            </a:r>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90116" y="1836415"/>
            <a:ext cx="3312367" cy="646331"/>
          </a:xfrm>
          <a:prstGeom prst="rect">
            <a:avLst/>
          </a:prstGeom>
          <a:noFill/>
        </p:spPr>
        <p:txBody>
          <a:bodyPr wrap="square" rtlCol="0">
            <a:spAutoFit/>
          </a:bodyPr>
          <a:lstStyle/>
          <a:p>
            <a:r>
              <a:rPr kumimoji="1" lang="ja-JP" altLang="en-US" sz="1200" dirty="0" smtClean="0"/>
              <a:t>　</a:t>
            </a:r>
            <a:r>
              <a:rPr lang="ja-JP" altLang="en-US" sz="1200" dirty="0" smtClean="0">
                <a:latin typeface="HG丸ｺﾞｼｯｸM-PRO" panose="020F0600000000000000" pitchFamily="50" charset="-128"/>
                <a:ea typeface="HG丸ｺﾞｼｯｸM-PRO" panose="020F0600000000000000" pitchFamily="50" charset="-128"/>
              </a:rPr>
              <a:t>基本的に</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自宅から出ることが出来ない人</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や</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自宅でしかできない動作練習や運動がある人</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が対象となります。</a:t>
            </a:r>
            <a:endParaRPr lang="en-US" altLang="ja-JP" sz="1200" dirty="0" smtClean="0">
              <a:latin typeface="HG丸ｺﾞｼｯｸM-PRO" panose="020F0600000000000000" pitchFamily="50" charset="-128"/>
              <a:ea typeface="HG丸ｺﾞｼｯｸM-PRO" panose="020F0600000000000000" pitchFamily="50" charset="-128"/>
            </a:endParaRPr>
          </a:p>
        </p:txBody>
      </p:sp>
      <p:cxnSp>
        <p:nvCxnSpPr>
          <p:cNvPr id="18" name="直線コネクタ 17"/>
          <p:cNvCxnSpPr/>
          <p:nvPr/>
        </p:nvCxnSpPr>
        <p:spPr>
          <a:xfrm>
            <a:off x="3450857" y="-22468"/>
            <a:ext cx="0" cy="7560000"/>
          </a:xfrm>
          <a:prstGeom prst="line">
            <a:avLst/>
          </a:prstGeom>
        </p:spPr>
        <p:style>
          <a:lnRef idx="1">
            <a:schemeClr val="accent6"/>
          </a:lnRef>
          <a:fillRef idx="0">
            <a:schemeClr val="accent6"/>
          </a:fillRef>
          <a:effectRef idx="0">
            <a:schemeClr val="accent6"/>
          </a:effectRef>
          <a:fontRef idx="minor">
            <a:schemeClr val="tx1"/>
          </a:fontRef>
        </p:style>
      </p:cxnSp>
      <p:cxnSp>
        <p:nvCxnSpPr>
          <p:cNvPr id="19" name="直線コネクタ 18"/>
          <p:cNvCxnSpPr/>
          <p:nvPr/>
        </p:nvCxnSpPr>
        <p:spPr>
          <a:xfrm>
            <a:off x="7290916" y="-22468"/>
            <a:ext cx="0" cy="7560000"/>
          </a:xfrm>
          <a:prstGeom prst="line">
            <a:avLst/>
          </a:prstGeom>
        </p:spPr>
        <p:style>
          <a:lnRef idx="1">
            <a:schemeClr val="accent6"/>
          </a:lnRef>
          <a:fillRef idx="0">
            <a:schemeClr val="accent6"/>
          </a:fillRef>
          <a:effectRef idx="0">
            <a:schemeClr val="accent6"/>
          </a:effectRef>
          <a:fontRef idx="minor">
            <a:schemeClr val="tx1"/>
          </a:fontRef>
        </p:style>
      </p:cxnSp>
      <p:pic>
        <p:nvPicPr>
          <p:cNvPr id="2050" name="Picture 2" descr="DSCF6406"/>
          <p:cNvPicPr>
            <a:picLocks noChangeAspect="1" noChangeArrowheads="1"/>
          </p:cNvPicPr>
          <p:nvPr/>
        </p:nvPicPr>
        <p:blipFill>
          <a:blip r:embed="rId3" cstate="print">
            <a:lum bright="20000"/>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l="29710" t="22585" r="22101" b="9662"/>
          <a:stretch>
            <a:fillRect/>
          </a:stretch>
        </p:blipFill>
        <p:spPr bwMode="auto">
          <a:xfrm>
            <a:off x="7491157" y="756295"/>
            <a:ext cx="1023895" cy="10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8517215" y="756295"/>
            <a:ext cx="2230085"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名前：永岡　陽子</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職業：作業療法士（</a:t>
            </a:r>
            <a:r>
              <a:rPr lang="en-US" altLang="ja-JP" sz="1200" dirty="0" smtClean="0">
                <a:latin typeface="HG丸ｺﾞｼｯｸM-PRO" panose="020F0600000000000000" pitchFamily="50" charset="-128"/>
                <a:ea typeface="HG丸ｺﾞｼｯｸM-PRO" panose="020F0600000000000000" pitchFamily="50" charset="-128"/>
              </a:rPr>
              <a:t>OT)</a:t>
            </a:r>
          </a:p>
          <a:p>
            <a:r>
              <a:rPr kumimoji="1" lang="ja-JP" altLang="en-US" sz="1200" dirty="0" smtClean="0">
                <a:latin typeface="HG丸ｺﾞｼｯｸM-PRO" panose="020F0600000000000000" pitchFamily="50" charset="-128"/>
                <a:ea typeface="HG丸ｺﾞｼｯｸM-PRO" panose="020F0600000000000000" pitchFamily="50" charset="-128"/>
              </a:rPr>
              <a:t>趣味：魚釣り・旅行</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357188" indent="-357188"/>
            <a:r>
              <a:rPr lang="ja-JP" altLang="en-US" sz="1200" dirty="0" smtClean="0">
                <a:latin typeface="HG丸ｺﾞｼｯｸM-PRO" panose="020F0600000000000000" pitchFamily="50" charset="-128"/>
                <a:ea typeface="HG丸ｺﾞｼｯｸM-PRO" panose="020F0600000000000000" pitchFamily="50" charset="-128"/>
              </a:rPr>
              <a:t>経験：整形主体の病院にて　整形疾患・高齢者を中心に回復期病棟</a:t>
            </a:r>
            <a:r>
              <a:rPr lang="en-US" altLang="ja-JP" sz="1200" dirty="0" smtClean="0">
                <a:latin typeface="HG丸ｺﾞｼｯｸM-PRO" panose="020F0600000000000000" pitchFamily="50" charset="-128"/>
                <a:ea typeface="HG丸ｺﾞｼｯｸM-PRO" panose="020F0600000000000000" pitchFamily="50" charset="-128"/>
              </a:rPr>
              <a:t>8</a:t>
            </a:r>
            <a:r>
              <a:rPr lang="ja-JP" altLang="en-US" sz="1200" dirty="0" smtClean="0">
                <a:latin typeface="HG丸ｺﾞｼｯｸM-PRO" panose="020F0600000000000000" pitchFamily="50" charset="-128"/>
                <a:ea typeface="HG丸ｺﾞｼｯｸM-PRO" panose="020F0600000000000000" pitchFamily="50" charset="-128"/>
              </a:rPr>
              <a:t>年勤務</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7335926" y="1860222"/>
            <a:ext cx="3411374"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ワクワクする瞬間」の共有がモットーです。ワクワクするには、自分で「できた！」「出来るかも！」と思う事が大切だと思っています。小さな「できた！」を積み重ね、「出来るかも！」を感じ、「楽しく自分らしい生活」を一緒にみつけませんか？</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71112819"/>
              </p:ext>
            </p:extLst>
          </p:nvPr>
        </p:nvGraphicFramePr>
        <p:xfrm>
          <a:off x="7385427" y="3465475"/>
          <a:ext cx="3289865" cy="2513666"/>
        </p:xfrm>
        <a:graphic>
          <a:graphicData uri="http://schemas.openxmlformats.org/drawingml/2006/table">
            <a:tbl>
              <a:tblPr firstRow="1" bandRow="1">
                <a:tableStyleId>{68D230F3-CF80-4859-8CE7-A43EE81993B5}</a:tableStyleId>
              </a:tblPr>
              <a:tblGrid>
                <a:gridCol w="1417657"/>
                <a:gridCol w="936104"/>
                <a:gridCol w="936104"/>
              </a:tblGrid>
              <a:tr h="578186">
                <a:tc>
                  <a:txBody>
                    <a:bodyPr/>
                    <a:lstStyle/>
                    <a:p>
                      <a:pPr algn="ctr"/>
                      <a:r>
                        <a:rPr kumimoji="1" lang="ja-JP" altLang="en-US" sz="1400" dirty="0" smtClean="0"/>
                        <a:t>項目</a:t>
                      </a:r>
                      <a:endParaRPr kumimoji="1" lang="ja-JP" altLang="en-US" sz="1400" dirty="0"/>
                    </a:p>
                  </a:txBody>
                  <a:tcPr anchor="ctr">
                    <a:lnR w="12700" cap="flat" cmpd="sng" algn="ctr">
                      <a:solidFill>
                        <a:schemeClr val="accent6">
                          <a:lumMod val="60000"/>
                          <a:lumOff val="40000"/>
                        </a:schemeClr>
                      </a:solidFill>
                      <a:prstDash val="solid"/>
                      <a:round/>
                      <a:headEnd type="none" w="med" len="med"/>
                      <a:tailEnd type="none" w="med" len="med"/>
                    </a:lnR>
                  </a:tcPr>
                </a:tc>
                <a:tc>
                  <a:txBody>
                    <a:bodyPr/>
                    <a:lstStyle/>
                    <a:p>
                      <a:pPr algn="ctr"/>
                      <a:r>
                        <a:rPr kumimoji="1" lang="ja-JP" altLang="en-US" sz="1400" dirty="0" smtClean="0"/>
                        <a:t>介護保険</a:t>
                      </a:r>
                      <a:endParaRPr kumimoji="1" lang="en-US" altLang="ja-JP" sz="1400" dirty="0" smtClean="0"/>
                    </a:p>
                    <a:p>
                      <a:pPr algn="ctr"/>
                      <a:r>
                        <a:rPr kumimoji="1" lang="en-US" altLang="ja-JP" sz="1400" dirty="0" smtClean="0"/>
                        <a:t>1</a:t>
                      </a:r>
                      <a:r>
                        <a:rPr kumimoji="1" lang="ja-JP" altLang="en-US" sz="1400" dirty="0" smtClean="0"/>
                        <a:t>割負担</a:t>
                      </a:r>
                      <a:endParaRPr kumimoji="1" lang="ja-JP" altLang="en-US" sz="1400" dirty="0"/>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algn="ctr"/>
                      <a:r>
                        <a:rPr kumimoji="1" lang="ja-JP" altLang="en-US" sz="1400" dirty="0" smtClean="0"/>
                        <a:t>介護保険</a:t>
                      </a:r>
                      <a:endParaRPr kumimoji="1" lang="en-US" altLang="ja-JP" sz="1400" dirty="0" smtClean="0"/>
                    </a:p>
                    <a:p>
                      <a:pPr algn="ctr"/>
                      <a:r>
                        <a:rPr kumimoji="1" lang="en-US" altLang="ja-JP" sz="1400" dirty="0" smtClean="0"/>
                        <a:t>2</a:t>
                      </a:r>
                      <a:r>
                        <a:rPr kumimoji="1" lang="ja-JP" altLang="en-US" sz="1400" dirty="0" smtClean="0"/>
                        <a:t>割負担</a:t>
                      </a:r>
                      <a:endParaRPr kumimoji="1" lang="ja-JP" altLang="en-US" sz="1400" dirty="0"/>
                    </a:p>
                  </a:txBody>
                  <a:tcPr>
                    <a:lnL w="12700" cap="flat" cmpd="sng" algn="ctr">
                      <a:solidFill>
                        <a:schemeClr val="accent6">
                          <a:lumMod val="60000"/>
                          <a:lumOff val="40000"/>
                        </a:schemeClr>
                      </a:solidFill>
                      <a:prstDash val="solid"/>
                      <a:round/>
                      <a:headEnd type="none" w="med" len="med"/>
                      <a:tailEnd type="none" w="med" len="med"/>
                    </a:lnL>
                  </a:tcPr>
                </a:tc>
              </a:tr>
              <a:tr h="578186">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訪問リハビリテーション</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a:t>
                      </a: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日</a:t>
                      </a:r>
                      <a:r>
                        <a:rPr kumimoji="1" lang="en-US" altLang="ja-JP" sz="1050" dirty="0" smtClean="0">
                          <a:latin typeface="HG丸ｺﾞｼｯｸM-PRO" panose="020F0600000000000000" pitchFamily="50" charset="-128"/>
                          <a:ea typeface="HG丸ｺﾞｼｯｸM-PRO" panose="020F0600000000000000" pitchFamily="50" charset="-128"/>
                        </a:rPr>
                        <a:t>40</a:t>
                      </a:r>
                      <a:r>
                        <a:rPr kumimoji="1" lang="ja-JP" altLang="en-US" sz="1050" dirty="0" smtClean="0">
                          <a:latin typeface="HG丸ｺﾞｼｯｸM-PRO" panose="020F0600000000000000" pitchFamily="50" charset="-128"/>
                          <a:ea typeface="HG丸ｺﾞｼｯｸM-PRO" panose="020F0600000000000000" pitchFamily="50" charset="-128"/>
                        </a:rPr>
                        <a:t>分実施時）</a:t>
                      </a:r>
                      <a:endParaRPr kumimoji="1" lang="ja-JP" altLang="en-US" sz="105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accent6">
                          <a:lumMod val="60000"/>
                          <a:lumOff val="40000"/>
                        </a:schemeClr>
                      </a:solidFill>
                      <a:prstDash val="solid"/>
                      <a:round/>
                      <a:headEnd type="none" w="med" len="med"/>
                      <a:tailEnd type="none" w="med" len="med"/>
                    </a:lnR>
                    <a:lnB w="12700" cap="flat" cmpd="sng" algn="ctr">
                      <a:solidFill>
                        <a:schemeClr val="accent6">
                          <a:lumMod val="60000"/>
                          <a:lumOff val="40000"/>
                        </a:schemeClr>
                      </a:solidFill>
                      <a:prstDash val="solid"/>
                      <a:round/>
                      <a:headEnd type="none" w="med" len="med"/>
                      <a:tailEnd type="none" w="med" len="med"/>
                    </a:lnB>
                    <a:no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604</a:t>
                      </a:r>
                      <a:r>
                        <a:rPr kumimoji="1" lang="ja-JP" altLang="en-US" sz="1200" dirty="0" smtClean="0">
                          <a:latin typeface="HG丸ｺﾞｼｯｸM-PRO" panose="020F0600000000000000" pitchFamily="50" charset="-128"/>
                          <a:ea typeface="HG丸ｺﾞｼｯｸM-PRO" panose="020F0600000000000000" pitchFamily="50" charset="-128"/>
                        </a:rPr>
                        <a:t>円</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日</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B w="12700" cap="flat" cmpd="sng" algn="ctr">
                      <a:solidFill>
                        <a:schemeClr val="accent6">
                          <a:lumMod val="60000"/>
                          <a:lumOff val="40000"/>
                        </a:schemeClr>
                      </a:solidFill>
                      <a:prstDash val="solid"/>
                      <a:round/>
                      <a:headEnd type="none" w="med" len="med"/>
                      <a:tailEnd type="none" w="med" len="med"/>
                    </a:lnB>
                    <a:no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1208</a:t>
                      </a:r>
                      <a:r>
                        <a:rPr kumimoji="1" lang="ja-JP" altLang="en-US" sz="1200" dirty="0" smtClean="0">
                          <a:latin typeface="HG丸ｺﾞｼｯｸM-PRO" panose="020F0600000000000000" pitchFamily="50" charset="-128"/>
                          <a:ea typeface="HG丸ｺﾞｼｯｸM-PRO" panose="020F0600000000000000" pitchFamily="50" charset="-128"/>
                        </a:rPr>
                        <a:t>円　</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日</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B w="12700" cap="flat" cmpd="sng" algn="ctr">
                      <a:solidFill>
                        <a:schemeClr val="accent6">
                          <a:lumMod val="60000"/>
                          <a:lumOff val="40000"/>
                        </a:schemeClr>
                      </a:solidFill>
                      <a:prstDash val="solid"/>
                      <a:round/>
                      <a:headEnd type="none" w="med" len="med"/>
                      <a:tailEnd type="none" w="med" len="med"/>
                    </a:lnB>
                    <a:noFill/>
                  </a:tcPr>
                </a:tc>
              </a:tr>
              <a:tr h="578186">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短期集中加算</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50" dirty="0" smtClean="0">
                          <a:latin typeface="HG丸ｺﾞｼｯｸM-PRO" panose="020F0600000000000000" pitchFamily="50" charset="-128"/>
                          <a:ea typeface="HG丸ｺﾞｼｯｸM-PRO" panose="020F0600000000000000" pitchFamily="50" charset="-128"/>
                        </a:rPr>
                        <a:t>（退院後</a:t>
                      </a:r>
                      <a:r>
                        <a:rPr kumimoji="1" lang="en-US" altLang="ja-JP" sz="1050" dirty="0" smtClean="0">
                          <a:latin typeface="HG丸ｺﾞｼｯｸM-PRO" panose="020F0600000000000000" pitchFamily="50" charset="-128"/>
                          <a:ea typeface="HG丸ｺﾞｼｯｸM-PRO" panose="020F0600000000000000" pitchFamily="50" charset="-128"/>
                        </a:rPr>
                        <a:t>3</a:t>
                      </a:r>
                      <a:r>
                        <a:rPr kumimoji="1" lang="ja-JP" altLang="en-US" sz="1050" dirty="0" smtClean="0">
                          <a:latin typeface="HG丸ｺﾞｼｯｸM-PRO" panose="020F0600000000000000" pitchFamily="50" charset="-128"/>
                          <a:ea typeface="HG丸ｺﾞｼｯｸM-PRO" panose="020F0600000000000000" pitchFamily="50" charset="-128"/>
                        </a:rPr>
                        <a:t>か月以内に週</a:t>
                      </a:r>
                      <a:r>
                        <a:rPr kumimoji="1" lang="en-US" altLang="ja-JP" sz="1050" dirty="0" smtClean="0">
                          <a:latin typeface="HG丸ｺﾞｼｯｸM-PRO" panose="020F0600000000000000" pitchFamily="50" charset="-128"/>
                          <a:ea typeface="HG丸ｺﾞｼｯｸM-PRO" panose="020F0600000000000000" pitchFamily="50" charset="-128"/>
                        </a:rPr>
                        <a:t>2</a:t>
                      </a:r>
                      <a:r>
                        <a:rPr kumimoji="1" lang="ja-JP" altLang="en-US" sz="1050" dirty="0" smtClean="0">
                          <a:latin typeface="HG丸ｺﾞｼｯｸM-PRO" panose="020F0600000000000000" pitchFamily="50" charset="-128"/>
                          <a:ea typeface="HG丸ｺﾞｼｯｸM-PRO" panose="020F0600000000000000" pitchFamily="50" charset="-128"/>
                        </a:rPr>
                        <a:t>回以上のリハビリ実施時）</a:t>
                      </a:r>
                      <a:endParaRPr kumimoji="1" lang="ja-JP" altLang="en-US" sz="105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200</a:t>
                      </a:r>
                      <a:r>
                        <a:rPr kumimoji="1" lang="ja-JP" altLang="en-US" sz="1200" dirty="0" smtClean="0">
                          <a:latin typeface="HG丸ｺﾞｼｯｸM-PRO" panose="020F0600000000000000" pitchFamily="50" charset="-128"/>
                          <a:ea typeface="HG丸ｺﾞｼｯｸM-PRO" panose="020F0600000000000000" pitchFamily="50" charset="-128"/>
                        </a:rPr>
                        <a:t>円</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日</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400</a:t>
                      </a:r>
                      <a:r>
                        <a:rPr kumimoji="1" lang="ja-JP" altLang="en-US" sz="1200" dirty="0" smtClean="0">
                          <a:latin typeface="HG丸ｺﾞｼｯｸM-PRO" panose="020F0600000000000000" pitchFamily="50" charset="-128"/>
                          <a:ea typeface="HG丸ｺﾞｼｯｸM-PRO" panose="020F0600000000000000" pitchFamily="50" charset="-128"/>
                        </a:rPr>
                        <a:t>円</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日</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tcPr>
                </a:tc>
              </a:tr>
              <a:tr h="578186">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リハビリテーションマネジメント　加算</a:t>
                      </a:r>
                      <a:r>
                        <a:rPr kumimoji="1" lang="en-US" altLang="ja-JP" sz="1100" dirty="0" smtClean="0">
                          <a:latin typeface="HG丸ｺﾞｼｯｸM-PRO" panose="020F0600000000000000" pitchFamily="50" charset="-128"/>
                          <a:ea typeface="HG丸ｺﾞｼｯｸM-PRO" panose="020F0600000000000000" pitchFamily="50" charset="-128"/>
                        </a:rPr>
                        <a:t>Ⅰ</a:t>
                      </a:r>
                      <a:endParaRPr kumimoji="1" lang="ja-JP" altLang="en-US" sz="1100" dirty="0">
                        <a:latin typeface="HG丸ｺﾞｼｯｸM-PRO" panose="020F0600000000000000" pitchFamily="50" charset="-128"/>
                        <a:ea typeface="HG丸ｺﾞｼｯｸM-PRO" panose="020F0600000000000000" pitchFamily="50" charset="-128"/>
                      </a:endParaRPr>
                    </a:p>
                  </a:txBody>
                  <a:tcPr>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no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60</a:t>
                      </a:r>
                      <a:r>
                        <a:rPr kumimoji="1" lang="ja-JP" altLang="en-US" sz="1200" dirty="0" smtClean="0">
                          <a:latin typeface="HG丸ｺﾞｼｯｸM-PRO" panose="020F0600000000000000" pitchFamily="50" charset="-128"/>
                          <a:ea typeface="HG丸ｺﾞｼｯｸM-PRO" panose="020F0600000000000000" pitchFamily="50" charset="-128"/>
                        </a:rPr>
                        <a:t>円</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noFill/>
                  </a:tcPr>
                </a:tc>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120</a:t>
                      </a:r>
                      <a:r>
                        <a:rPr kumimoji="1" lang="ja-JP" altLang="en-US" sz="1200" dirty="0" smtClean="0">
                          <a:latin typeface="HG丸ｺﾞｼｯｸM-PRO" panose="020F0600000000000000" pitchFamily="50" charset="-128"/>
                          <a:ea typeface="HG丸ｺﾞｼｯｸM-PRO" panose="020F0600000000000000" pitchFamily="50" charset="-128"/>
                        </a:rPr>
                        <a:t>円</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6">
                          <a:lumMod val="60000"/>
                          <a:lumOff val="40000"/>
                        </a:schemeClr>
                      </a:solidFill>
                      <a:prstDash val="solid"/>
                      <a:round/>
                      <a:headEnd type="none" w="med" len="med"/>
                      <a:tailEnd type="none" w="med" len="med"/>
                    </a:lnL>
                    <a:lnT w="12700" cap="flat" cmpd="sng" algn="ctr">
                      <a:solidFill>
                        <a:schemeClr val="accent6">
                          <a:lumMod val="60000"/>
                          <a:lumOff val="40000"/>
                        </a:schemeClr>
                      </a:solidFill>
                      <a:prstDash val="solid"/>
                      <a:round/>
                      <a:headEnd type="none" w="med" len="med"/>
                      <a:tailEnd type="none" w="med" len="med"/>
                    </a:lnT>
                    <a:noFill/>
                  </a:tcPr>
                </a:tc>
              </a:tr>
            </a:tbl>
          </a:graphicData>
        </a:graphic>
      </p:graphicFrame>
      <p:sp>
        <p:nvSpPr>
          <p:cNvPr id="7" name="テキスト ボックス 6"/>
          <p:cNvSpPr txBox="1"/>
          <p:nvPr/>
        </p:nvSpPr>
        <p:spPr>
          <a:xfrm>
            <a:off x="7328564" y="6140052"/>
            <a:ext cx="3418736" cy="1384995"/>
          </a:xfrm>
          <a:prstGeom prst="rect">
            <a:avLst/>
          </a:prstGeom>
          <a:noFill/>
        </p:spPr>
        <p:txBody>
          <a:bodyPr wrap="square" rtlCol="0">
            <a:spAutoFit/>
          </a:bodyPr>
          <a:lstStyle/>
          <a:p>
            <a:pPr marL="177800" indent="-177800"/>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介護認定や負担割合などにより金額が違う場合があります。</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7800" indent="-177800"/>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上記金額は、実質のお支払金額の目安です。</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85738" indent="-185738"/>
            <a:r>
              <a:rPr lang="en-US" altLang="ja-JP" sz="1200" dirty="0" smtClean="0">
                <a:latin typeface="HG丸ｺﾞｼｯｸM-PRO" panose="020F0600000000000000" pitchFamily="50" charset="-128"/>
                <a:ea typeface="HG丸ｺﾞｼｯｸM-PRO" panose="020F0600000000000000" pitchFamily="50" charset="-128"/>
              </a:rPr>
              <a:t>※40</a:t>
            </a:r>
            <a:r>
              <a:rPr lang="ja-JP" altLang="en-US" sz="1200" dirty="0" smtClean="0">
                <a:latin typeface="HG丸ｺﾞｼｯｸM-PRO" panose="020F0600000000000000" pitchFamily="50" charset="-128"/>
                <a:ea typeface="HG丸ｺﾞｼｯｸM-PRO" panose="020F0600000000000000" pitchFamily="50" charset="-128"/>
              </a:rPr>
              <a:t>分の</a:t>
            </a:r>
            <a:r>
              <a:rPr lang="ja-JP" altLang="en-US" sz="1200" dirty="0">
                <a:latin typeface="HG丸ｺﾞｼｯｸM-PRO" panose="020F0600000000000000" pitchFamily="50" charset="-128"/>
                <a:ea typeface="HG丸ｺﾞｼｯｸM-PRO" panose="020F0600000000000000" pitchFamily="50" charset="-128"/>
              </a:rPr>
              <a:t>リハビリ</a:t>
            </a:r>
            <a:r>
              <a:rPr lang="ja-JP" altLang="en-US" sz="1200" dirty="0" smtClean="0">
                <a:latin typeface="HG丸ｺﾞｼｯｸM-PRO" panose="020F0600000000000000" pitchFamily="50" charset="-128"/>
                <a:ea typeface="HG丸ｺﾞｼｯｸM-PRO" panose="020F0600000000000000" pitchFamily="50" charset="-128"/>
              </a:rPr>
              <a:t>を</a:t>
            </a:r>
            <a:r>
              <a:rPr lang="ja-JP" altLang="en-US" sz="1200" dirty="0">
                <a:latin typeface="HG丸ｺﾞｼｯｸM-PRO" panose="020F0600000000000000" pitchFamily="50" charset="-128"/>
                <a:ea typeface="HG丸ｺﾞｼｯｸM-PRO" panose="020F0600000000000000" pitchFamily="50" charset="-128"/>
              </a:rPr>
              <a:t>実施する</a:t>
            </a:r>
            <a:r>
              <a:rPr lang="ja-JP" altLang="en-US" sz="1200" dirty="0" smtClean="0">
                <a:latin typeface="HG丸ｺﾞｼｯｸM-PRO" panose="020F0600000000000000" pitchFamily="50" charset="-128"/>
                <a:ea typeface="HG丸ｺﾞｼｯｸM-PRO" panose="020F0600000000000000" pitchFamily="50" charset="-128"/>
              </a:rPr>
              <a:t>場合、最大</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日が限度です。</a:t>
            </a:r>
            <a:endParaRPr lang="en-US" altLang="ja-JP" sz="1200" dirty="0" smtClean="0">
              <a:latin typeface="HG丸ｺﾞｼｯｸM-PRO" panose="020F0600000000000000" pitchFamily="50" charset="-128"/>
              <a:ea typeface="HG丸ｺﾞｼｯｸM-PRO" panose="020F0600000000000000" pitchFamily="50" charset="-128"/>
            </a:endParaRPr>
          </a:p>
          <a:p>
            <a:pPr marL="185738" indent="-185738"/>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詳細はお問い合わせ時、契約時に説明・確認させていただきます。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90116" y="2454870"/>
            <a:ext cx="3285018"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どんな</a:t>
            </a:r>
            <a:r>
              <a:rPr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a:t>
            </a:r>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が出来るの？</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90116" y="2844527"/>
            <a:ext cx="3312367" cy="4678204"/>
          </a:xfrm>
          <a:prstGeom prst="rect">
            <a:avLst/>
          </a:prstGeom>
          <a:noFill/>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＜生活動作練習・提案＞</a:t>
            </a:r>
            <a:endParaRPr kumimoji="1" lang="en-US" altLang="ja-JP" sz="1400" b="1" dirty="0" smtClean="0">
              <a:latin typeface="HG丸ｺﾞｼｯｸM-PRO" panose="020F0600000000000000" pitchFamily="50" charset="-128"/>
              <a:ea typeface="HG丸ｺﾞｼｯｸM-PRO" panose="020F0600000000000000" pitchFamily="50" charset="-128"/>
            </a:endParaRPr>
          </a:p>
          <a:p>
            <a:pPr indent="177800"/>
            <a:r>
              <a:rPr lang="ja-JP" altLang="en-US" sz="1200" dirty="0" smtClean="0">
                <a:latin typeface="HG丸ｺﾞｼｯｸM-PRO" panose="020F0600000000000000" pitchFamily="50" charset="-128"/>
                <a:ea typeface="HG丸ｺﾞｼｯｸM-PRO" panose="020F0600000000000000" pitchFamily="50" charset="-128"/>
              </a:rPr>
              <a:t>生活環境に合った動作方法を提案し、練習を行います。体の状況に大きな変化がみられない場合も、できる動作が増え、「自信がついた」という方もいらっしゃいます。</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＜環境変更の</a:t>
            </a:r>
            <a:r>
              <a:rPr lang="ja-JP" altLang="en-US" sz="1400" b="1" dirty="0">
                <a:latin typeface="HG丸ｺﾞｼｯｸM-PRO" panose="020F0600000000000000" pitchFamily="50" charset="-128"/>
                <a:ea typeface="HG丸ｺﾞｼｯｸM-PRO" panose="020F0600000000000000" pitchFamily="50" charset="-128"/>
              </a:rPr>
              <a:t>提案＞</a:t>
            </a:r>
            <a:endParaRPr lang="en-US" altLang="ja-JP" sz="1400" b="1" dirty="0">
              <a:latin typeface="HG丸ｺﾞｼｯｸM-PRO" panose="020F0600000000000000" pitchFamily="50" charset="-128"/>
              <a:ea typeface="HG丸ｺﾞｼｯｸM-PRO" panose="020F0600000000000000" pitchFamily="50" charset="-128"/>
            </a:endParaRPr>
          </a:p>
          <a:p>
            <a:pPr indent="177800"/>
            <a:r>
              <a:rPr lang="ja-JP" altLang="en-US" sz="1200" dirty="0">
                <a:latin typeface="HG丸ｺﾞｼｯｸM-PRO" panose="020F0600000000000000" pitchFamily="50" charset="-128"/>
                <a:ea typeface="HG丸ｺﾞｼｯｸM-PRO" panose="020F0600000000000000" pitchFamily="50" charset="-128"/>
              </a:rPr>
              <a:t>その方に合わせた、楽で安全な生活</a:t>
            </a:r>
            <a:r>
              <a:rPr lang="ja-JP" altLang="en-US" sz="1200" dirty="0" smtClean="0">
                <a:latin typeface="HG丸ｺﾞｼｯｸM-PRO" panose="020F0600000000000000" pitchFamily="50" charset="-128"/>
                <a:ea typeface="HG丸ｺﾞｼｯｸM-PRO" panose="020F0600000000000000" pitchFamily="50" charset="-128"/>
              </a:rPr>
              <a:t>の</a:t>
            </a:r>
            <a:r>
              <a:rPr lang="ja-JP" altLang="en-US" sz="1200" dirty="0">
                <a:latin typeface="HG丸ｺﾞｼｯｸM-PRO" panose="020F0600000000000000" pitchFamily="50" charset="-128"/>
                <a:ea typeface="HG丸ｺﾞｼｯｸM-PRO" panose="020F0600000000000000" pitchFamily="50" charset="-128"/>
              </a:rPr>
              <a:t>提案</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手すりや段差解消など</a:t>
            </a:r>
            <a:r>
              <a:rPr lang="ja-JP" altLang="en-US" sz="1200" dirty="0" smtClean="0">
                <a:latin typeface="HG丸ｺﾞｼｯｸM-PRO" panose="020F0600000000000000" pitchFamily="50" charset="-128"/>
                <a:ea typeface="HG丸ｺﾞｼｯｸM-PRO" panose="020F0600000000000000" pitchFamily="50" charset="-128"/>
              </a:rPr>
              <a:t>）を</a:t>
            </a:r>
            <a:r>
              <a:rPr lang="ja-JP" altLang="en-US" sz="1200" dirty="0">
                <a:latin typeface="HG丸ｺﾞｼｯｸM-PRO" panose="020F0600000000000000" pitchFamily="50" charset="-128"/>
                <a:ea typeface="HG丸ｺﾞｼｯｸM-PRO" panose="020F0600000000000000" pitchFamily="50" charset="-128"/>
              </a:rPr>
              <a:t>行います。自助具の作成・提案も行っています</a:t>
            </a:r>
            <a:r>
              <a:rPr lang="ja-JP" altLang="en-US" sz="1200" dirty="0" smtClean="0">
                <a:latin typeface="HG丸ｺﾞｼｯｸM-PRO" panose="020F0600000000000000" pitchFamily="50" charset="-128"/>
                <a:ea typeface="HG丸ｺﾞｼｯｸM-PRO" panose="020F0600000000000000" pitchFamily="50" charset="-128"/>
              </a:rPr>
              <a:t>。</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＜介護方法の提案＞</a:t>
            </a:r>
            <a:endParaRPr lang="en-US" altLang="ja-JP" sz="1400" b="1" dirty="0" smtClean="0">
              <a:latin typeface="HG丸ｺﾞｼｯｸM-PRO" panose="020F0600000000000000" pitchFamily="50" charset="-128"/>
              <a:ea typeface="HG丸ｺﾞｼｯｸM-PRO" panose="020F0600000000000000" pitchFamily="50" charset="-128"/>
            </a:endParaRPr>
          </a:p>
          <a:p>
            <a:pPr indent="177800"/>
            <a:r>
              <a:rPr lang="ja-JP" altLang="en-US" sz="1200" dirty="0" smtClean="0">
                <a:latin typeface="HG丸ｺﾞｼｯｸM-PRO" panose="020F0600000000000000" pitchFamily="50" charset="-128"/>
                <a:ea typeface="HG丸ｺﾞｼｯｸM-PRO" panose="020F0600000000000000" pitchFamily="50" charset="-128"/>
              </a:rPr>
              <a:t>生活環境に合わせた介護方法の提案を行います。介護する側の負担も軽減し、お互いに負担の少ない在宅生活を送りましょう。</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＜自宅での運動指導＞</a:t>
            </a:r>
            <a:endParaRPr lang="en-US" altLang="ja-JP" sz="1400" b="1" dirty="0" smtClean="0">
              <a:latin typeface="HG丸ｺﾞｼｯｸM-PRO" panose="020F0600000000000000" pitchFamily="50" charset="-128"/>
              <a:ea typeface="HG丸ｺﾞｼｯｸM-PRO" panose="020F0600000000000000" pitchFamily="50" charset="-128"/>
            </a:endParaRPr>
          </a:p>
          <a:p>
            <a:pPr indent="177800"/>
            <a:r>
              <a:rPr lang="ja-JP" altLang="en-US" sz="1200" dirty="0" smtClean="0">
                <a:latin typeface="HG丸ｺﾞｼｯｸM-PRO" panose="020F0600000000000000" pitchFamily="50" charset="-128"/>
                <a:ea typeface="HG丸ｺﾞｼｯｸM-PRO" panose="020F0600000000000000" pitchFamily="50" charset="-128"/>
              </a:rPr>
              <a:t>リハの時間以外の時間をいかに過ごすかによって、希望される目標に対する成果が変わってくると考えています。利用者様の状態に合わせて無理のない範囲で運動の提案をさせて頂きます。</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＜ターミナル期でのリハビリ＞</a:t>
            </a:r>
            <a:endParaRPr lang="en-US" altLang="ja-JP" sz="1400" b="1" dirty="0" smtClean="0">
              <a:latin typeface="HG丸ｺﾞｼｯｸM-PRO" panose="020F0600000000000000" pitchFamily="50" charset="-128"/>
              <a:ea typeface="HG丸ｺﾞｼｯｸM-PRO" panose="020F0600000000000000" pitchFamily="50" charset="-128"/>
            </a:endParaRPr>
          </a:p>
          <a:p>
            <a:pPr indent="177800"/>
            <a:r>
              <a:rPr lang="ja-JP" altLang="en-US" sz="1200" dirty="0" smtClean="0">
                <a:latin typeface="HG丸ｺﾞｼｯｸM-PRO" panose="020F0600000000000000" pitchFamily="50" charset="-128"/>
                <a:ea typeface="HG丸ｺﾞｼｯｸM-PRO" panose="020F0600000000000000" pitchFamily="50" charset="-128"/>
              </a:rPr>
              <a:t>「最期まで自分らしく」生活していただくため、最期の思いや希望を可能な限り受け止め、痛みの予防（関節拘縮や褥瘡）や希望に沿った活動の提案をさせて頂きます。</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4187563" y="108223"/>
            <a:ext cx="2996985" cy="461665"/>
          </a:xfrm>
          <a:prstGeom prst="rect">
            <a:avLst/>
          </a:prstGeom>
          <a:noFill/>
        </p:spPr>
        <p:txBody>
          <a:bodyPr wrap="square" rtlCol="0">
            <a:spAutoFit/>
          </a:bodyPr>
          <a:lstStyle/>
          <a:p>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訪問リハの</a:t>
            </a:r>
            <a:r>
              <a:rPr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流</a:t>
            </a:r>
            <a:r>
              <a:rPr lang="ja-JP" altLang="en-US" sz="2400" dirty="0" smtClean="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れ</a:t>
            </a:r>
            <a:endParaRPr kumimoji="1" lang="ja-JP" altLang="en-US" sz="2400" dirty="0">
              <a:solidFill>
                <a:schemeClr val="accent6"/>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4207278" y="2484487"/>
            <a:ext cx="2786878" cy="766167"/>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18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リハ内容の提案・確認</a:t>
            </a:r>
            <a:endParaRPr lang="en-US" altLang="ja-JP" sz="18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lang="ja-JP" altLang="en-US" sz="1050" dirty="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目標</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に対して、どういったリハが可能かを提案し、内容の確認を行います。</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4207278" y="1548383"/>
            <a:ext cx="2766697" cy="817245"/>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目標</a:t>
            </a:r>
            <a:r>
              <a:rPr lang="ja-JP" altLang="en-US" b="1" dirty="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設定</a:t>
            </a:r>
            <a:endParaRPr lang="en-US" altLang="ja-JP"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ご希望を考慮し、達成可能である目標を一緒に考えます。</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4207797" y="684287"/>
            <a:ext cx="2792359" cy="817245"/>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面談・評価</a:t>
            </a:r>
            <a:endParaRPr lang="en-US" altLang="ja-JP"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希望や悩みの確認、身体・精神状況の確認を行います</a:t>
            </a:r>
            <a:r>
              <a:rPr kumimoji="1" lang="ja-JP" altLang="en-US"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4085557" y="3570612"/>
            <a:ext cx="2908599" cy="800150"/>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20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リハ実施</a:t>
            </a:r>
          </a:p>
          <a:p>
            <a:r>
              <a:rPr lang="ja-JP" altLang="en-US" sz="1050" dirty="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全身</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の状態</a:t>
            </a:r>
            <a:r>
              <a:rPr lang="ja-JP" altLang="en-US" sz="1050" dirty="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確認</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を行った後</a:t>
            </a:r>
            <a:r>
              <a:rPr lang="ja-JP" altLang="en-US" sz="1050" dirty="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目標に向け、リハ内容を実施します。</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105738" y="4586127"/>
            <a:ext cx="2888418" cy="961965"/>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sz="2000" b="1" dirty="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目標</a:t>
            </a:r>
            <a:r>
              <a:rPr lang="ja-JP" altLang="en-US" sz="20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の達成</a:t>
            </a:r>
            <a:endParaRPr lang="en-US" altLang="ja-JP" sz="20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lang="ja-JP" altLang="en-US" sz="2000" b="1" dirty="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　</a:t>
            </a:r>
            <a:r>
              <a:rPr lang="ja-JP" altLang="en-US" sz="20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　・実行度の確認</a:t>
            </a:r>
            <a:endParaRPr lang="en-US" altLang="ja-JP" sz="2000"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目標に対する状況を確認します。</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5555508" y="5943508"/>
            <a:ext cx="1513067" cy="1532334"/>
          </a:xfrm>
          <a:prstGeom prst="roundRect">
            <a:avLst/>
          </a:prstGeom>
          <a:no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終了</a:t>
            </a:r>
            <a:endParaRPr lang="en-US" altLang="ja-JP"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kumimoji="1"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目標を達成し、必要性がない場合や他のサービスが適当であるとなった場合は、訪問リハ終了となります。</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4041339" y="612279"/>
            <a:ext cx="3033553" cy="2727305"/>
          </a:xfrm>
          <a:prstGeom prst="rect">
            <a:avLst/>
          </a:prstGeom>
          <a:noFill/>
          <a:ln>
            <a:solidFill>
              <a:srgbClr val="0070C0"/>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61" name="グループ化 2060"/>
          <p:cNvGrpSpPr/>
          <p:nvPr/>
        </p:nvGrpSpPr>
        <p:grpSpPr>
          <a:xfrm>
            <a:off x="3690516" y="2124447"/>
            <a:ext cx="343214" cy="4492631"/>
            <a:chOff x="3690516" y="2124447"/>
            <a:chExt cx="343214" cy="4492631"/>
          </a:xfrm>
        </p:grpSpPr>
        <p:cxnSp>
          <p:nvCxnSpPr>
            <p:cNvPr id="10" name="直線矢印コネクタ 9"/>
            <p:cNvCxnSpPr/>
            <p:nvPr/>
          </p:nvCxnSpPr>
          <p:spPr>
            <a:xfrm>
              <a:off x="3690516" y="2124447"/>
              <a:ext cx="343214" cy="0"/>
            </a:xfrm>
            <a:prstGeom prst="straightConnector1">
              <a:avLst/>
            </a:prstGeom>
            <a:ln>
              <a:solidFill>
                <a:srgbClr val="0070C0"/>
              </a:solidFill>
              <a:tailEnd type="triangle"/>
            </a:ln>
          </p:spPr>
          <p:style>
            <a:lnRef idx="2">
              <a:schemeClr val="accent6"/>
            </a:lnRef>
            <a:fillRef idx="0">
              <a:schemeClr val="accent6"/>
            </a:fillRef>
            <a:effectRef idx="1">
              <a:schemeClr val="accent6"/>
            </a:effectRef>
            <a:fontRef idx="minor">
              <a:schemeClr val="tx1"/>
            </a:fontRef>
          </p:style>
        </p:cxnSp>
        <p:cxnSp>
          <p:nvCxnSpPr>
            <p:cNvPr id="2048" name="直線コネクタ 2047"/>
            <p:cNvCxnSpPr/>
            <p:nvPr/>
          </p:nvCxnSpPr>
          <p:spPr>
            <a:xfrm>
              <a:off x="3690516" y="2124447"/>
              <a:ext cx="0" cy="4492631"/>
            </a:xfrm>
            <a:prstGeom prst="line">
              <a:avLst/>
            </a:prstGeom>
            <a:ln>
              <a:solidFill>
                <a:srgbClr val="0070C0"/>
              </a:solidFill>
            </a:ln>
          </p:spPr>
          <p:style>
            <a:lnRef idx="2">
              <a:schemeClr val="accent6"/>
            </a:lnRef>
            <a:fillRef idx="0">
              <a:schemeClr val="accent6"/>
            </a:fillRef>
            <a:effectRef idx="1">
              <a:schemeClr val="accent6"/>
            </a:effectRef>
            <a:fontRef idx="minor">
              <a:schemeClr val="tx1"/>
            </a:fontRef>
          </p:style>
        </p:cxnSp>
        <p:cxnSp>
          <p:nvCxnSpPr>
            <p:cNvPr id="2060" name="直線コネクタ 2059"/>
            <p:cNvCxnSpPr/>
            <p:nvPr/>
          </p:nvCxnSpPr>
          <p:spPr>
            <a:xfrm flipH="1">
              <a:off x="3690516" y="6603608"/>
              <a:ext cx="301405" cy="0"/>
            </a:xfrm>
            <a:prstGeom prst="line">
              <a:avLst/>
            </a:prstGeom>
            <a:ln>
              <a:solidFill>
                <a:srgbClr val="0070C0"/>
              </a:solidFill>
            </a:ln>
          </p:spPr>
          <p:style>
            <a:lnRef idx="2">
              <a:schemeClr val="accent6"/>
            </a:lnRef>
            <a:fillRef idx="0">
              <a:schemeClr val="accent6"/>
            </a:fillRef>
            <a:effectRef idx="1">
              <a:schemeClr val="accent6"/>
            </a:effectRef>
            <a:fontRef idx="minor">
              <a:schemeClr val="tx1"/>
            </a:fontRef>
          </p:style>
        </p:cxnSp>
      </p:grpSp>
      <p:sp>
        <p:nvSpPr>
          <p:cNvPr id="31" name="テキスト ボックス 30"/>
          <p:cNvSpPr txBox="1"/>
          <p:nvPr/>
        </p:nvSpPr>
        <p:spPr>
          <a:xfrm>
            <a:off x="3862123" y="5943508"/>
            <a:ext cx="1640277" cy="1532334"/>
          </a:xfrm>
          <a:prstGeom prst="roundRect">
            <a:avLst/>
          </a:prstGeom>
          <a:solidFill>
            <a:schemeClr val="bg1"/>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ja-JP" altLang="en-US" b="1" dirty="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rPr>
              <a:t>継続</a:t>
            </a:r>
            <a:endParaRPr lang="en-US" altLang="ja-JP" b="1" dirty="0" smtClean="0">
              <a:ln w="31550" cmpd="sng">
                <a:noFill/>
                <a:prstDash val="solid"/>
              </a:ln>
              <a:solidFill>
                <a:schemeClr val="accent6"/>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a:p>
            <a:r>
              <a:rPr lang="ja-JP" altLang="en-US" sz="1050" dirty="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目標</a:t>
            </a:r>
            <a:r>
              <a:rPr lang="ja-JP" altLang="en-US" sz="1050" dirty="0" smtClean="0">
                <a:ln w="31550" cmpd="sng">
                  <a:noFill/>
                  <a:prstDash val="solid"/>
                </a:ln>
                <a:solidFill>
                  <a:schemeClr val="tx1"/>
                </a:solidFill>
                <a:latin typeface="HG丸ｺﾞｼｯｸM-PRO" panose="020F0600000000000000" pitchFamily="50" charset="-128"/>
                <a:ea typeface="HG丸ｺﾞｼｯｸM-PRO" panose="020F0600000000000000" pitchFamily="50" charset="-128"/>
              </a:rPr>
              <a:t>は達成したが次の目標がある場合や、目標が達成できなかった場合は、目標の再設定や内容の検討を行います。</a:t>
            </a:r>
            <a:endParaRPr kumimoji="1" lang="en-US" altLang="ja-JP" sz="1050" b="1" dirty="0" smtClean="0">
              <a:ln w="31550" cmpd="sng">
                <a:noFill/>
                <a:prstDash val="solid"/>
              </a:ln>
              <a:solidFill>
                <a:schemeClr val="tx1"/>
              </a:solidFill>
              <a:effectLst>
                <a:outerShdw blurRad="50800" dist="40000" dir="5400000" algn="tl" rotWithShape="0">
                  <a:srgbClr val="000000">
                    <a:shade val="5000"/>
                    <a:satMod val="120000"/>
                    <a:alpha val="33000"/>
                  </a:srgbClr>
                </a:outerShdw>
              </a:effectLst>
              <a:latin typeface="HG丸ｺﾞｼｯｸM-PRO" panose="020F0600000000000000" pitchFamily="50" charset="-128"/>
              <a:ea typeface="HG丸ｺﾞｼｯｸM-PRO" panose="020F0600000000000000" pitchFamily="50" charset="-128"/>
            </a:endParaRPr>
          </a:p>
        </p:txBody>
      </p:sp>
      <p:cxnSp>
        <p:nvCxnSpPr>
          <p:cNvPr id="2063" name="直線矢印コネクタ 2062"/>
          <p:cNvCxnSpPr/>
          <p:nvPr/>
        </p:nvCxnSpPr>
        <p:spPr>
          <a:xfrm flipH="1">
            <a:off x="4842644" y="5548092"/>
            <a:ext cx="216024" cy="39541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065" name="直線矢印コネクタ 2064"/>
          <p:cNvCxnSpPr/>
          <p:nvPr/>
        </p:nvCxnSpPr>
        <p:spPr>
          <a:xfrm>
            <a:off x="5952980" y="5548092"/>
            <a:ext cx="317270" cy="395416"/>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2069" name="直線矢印コネクタ 2068"/>
          <p:cNvCxnSpPr>
            <a:stCxn id="28" idx="2"/>
            <a:endCxn id="29" idx="0"/>
          </p:cNvCxnSpPr>
          <p:nvPr/>
        </p:nvCxnSpPr>
        <p:spPr>
          <a:xfrm>
            <a:off x="5539857" y="4370762"/>
            <a:ext cx="10090" cy="215365"/>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55" name="直線矢印コネクタ 54"/>
          <p:cNvCxnSpPr/>
          <p:nvPr/>
        </p:nvCxnSpPr>
        <p:spPr>
          <a:xfrm flipH="1">
            <a:off x="5536423" y="3348583"/>
            <a:ext cx="3433" cy="2153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31F4459-AC69-4CA0-95A7-714EA83C78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662</Words>
  <Application>Microsoft Office PowerPoint</Application>
  <PresentationFormat>ユーザー設定</PresentationFormat>
  <Paragraphs>104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2016-01-29T00:03:37Z</dcterms:created>
  <dcterms:modified xsi:type="dcterms:W3CDTF">2016-02-05T07:24:12Z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TC102862409990</vt:lpwstr>
  </property>
</Properties>
</file>